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autoCompressPictures="0">
  <p:sldMasterIdLst>
    <p:sldMasterId id="2147483660" r:id="rId1"/>
  </p:sldMasterIdLst>
  <p:notesMasterIdLst>
    <p:notesMasterId r:id="rId19"/>
  </p:notesMasterIdLst>
  <p:sldIdLst>
    <p:sldId id="652" r:id="rId2"/>
    <p:sldId id="653" r:id="rId3"/>
    <p:sldId id="654" r:id="rId4"/>
    <p:sldId id="656" r:id="rId5"/>
    <p:sldId id="678" r:id="rId6"/>
    <p:sldId id="680" r:id="rId7"/>
    <p:sldId id="679" r:id="rId8"/>
    <p:sldId id="662" r:id="rId9"/>
    <p:sldId id="655" r:id="rId10"/>
    <p:sldId id="670" r:id="rId11"/>
    <p:sldId id="671" r:id="rId12"/>
    <p:sldId id="663" r:id="rId13"/>
    <p:sldId id="665" r:id="rId14"/>
    <p:sldId id="677" r:id="rId15"/>
    <p:sldId id="676" r:id="rId16"/>
    <p:sldId id="683" r:id="rId17"/>
    <p:sldId id="675" r:id="rId18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20"/>
    </p:embeddedFont>
    <p:embeddedFont>
      <p:font typeface="KoPubWorld돋움체 Light" panose="00000300000000000000" pitchFamily="2" charset="-127"/>
      <p:regular r:id="rId21"/>
    </p:embeddedFont>
    <p:embeddedFont>
      <p:font typeface="KoPubWorld돋움체 Medium" panose="00000600000000000000" pitchFamily="2" charset="-127"/>
      <p:regular r:id="rId22"/>
    </p:embeddedFont>
    <p:embeddedFont>
      <p:font typeface="KoPubWorld바탕체 Medium" panose="00000600000000000000" pitchFamily="2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Helvetica Neue" panose="02000503000000020004" pitchFamily="2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den Shin" initials="AS" lastIdx="1" clrIdx="0">
    <p:extLst>
      <p:ext uri="{19B8F6BF-5375-455C-9EA6-DF929625EA0E}">
        <p15:presenceInfo xmlns:p15="http://schemas.microsoft.com/office/powerpoint/2012/main" userId="97d20d29656539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7030A0"/>
    <a:srgbClr val="2273BA"/>
    <a:srgbClr val="3495F5"/>
    <a:srgbClr val="7EB3E8"/>
    <a:srgbClr val="003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2"/>
    <p:restoredTop sz="96344" autoAdjust="0"/>
  </p:normalViewPr>
  <p:slideViewPr>
    <p:cSldViewPr snapToGrid="0" snapToObjects="1">
      <p:cViewPr varScale="1">
        <p:scale>
          <a:sx n="101" d="100"/>
          <a:sy n="101" d="100"/>
        </p:scale>
        <p:origin x="14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A5344-54C9-9246-A155-793F37FA6C4D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57DAB-779F-D64F-B51E-9446AE73A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3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57DAB-779F-D64F-B51E-9446AE73A81D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74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ppt</a:t>
            </a:r>
            <a:r>
              <a:rPr lang="ko-KR" altLang="en-US" dirty="0"/>
              <a:t>에서는 이 프로젝트의 시작 배경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문제진단을</a:t>
            </a:r>
            <a:r>
              <a:rPr lang="ko-KR" altLang="en-US" dirty="0"/>
              <a:t> 위한 인터뷰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57DAB-779F-D64F-B51E-9446AE73A8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57DAB-779F-D64F-B51E-9446AE73A8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1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01383" y="664787"/>
            <a:ext cx="11389235" cy="451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861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345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85161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thout footer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92602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962862" y="5880846"/>
            <a:ext cx="2266277" cy="9771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7846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92602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DA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717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0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6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10933432" y="253778"/>
            <a:ext cx="524872" cy="337973"/>
            <a:chOff x="6258192" y="2164972"/>
            <a:chExt cx="602756" cy="38812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42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49348"/>
            <a:ext cx="53848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9348"/>
            <a:ext cx="53848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6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34431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74192"/>
            <a:ext cx="5386917" cy="3951288"/>
          </a:xfrm>
        </p:spPr>
        <p:txBody>
          <a:bodyPr>
            <a:normAutofit/>
          </a:bodyPr>
          <a:lstStyle>
            <a:lvl1pPr>
              <a:defRPr sz="2400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1pPr>
            <a:lvl2pPr>
              <a:defRPr sz="2133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2pPr>
            <a:lvl3pPr>
              <a:defRPr sz="1867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3pPr>
            <a:lvl4pPr>
              <a:defRPr sz="1600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4pPr>
            <a:lvl5pPr>
              <a:defRPr sz="1600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334431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974192"/>
            <a:ext cx="5389033" cy="3951288"/>
          </a:xfrm>
        </p:spPr>
        <p:txBody>
          <a:bodyPr>
            <a:normAutofit/>
          </a:bodyPr>
          <a:lstStyle>
            <a:lvl1pPr>
              <a:defRPr sz="2400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1pPr>
            <a:lvl2pPr>
              <a:defRPr sz="2133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2pPr>
            <a:lvl3pPr>
              <a:defRPr sz="1867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3pPr>
            <a:lvl4pPr>
              <a:defRPr sz="1600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4pPr>
            <a:lvl5pPr>
              <a:defRPr sz="1600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467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1pPr>
          </a:lstStyle>
          <a:p>
            <a:r>
              <a:rPr lang="en-US" dirty="0"/>
              <a:t>www.bestppt.com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67">
                <a:latin typeface="KoPubWorld바탕체 Medium" panose="00000600000000000000" pitchFamily="2" charset="-127"/>
                <a:cs typeface="KoPubWorld바탕체 Medium" panose="00000600000000000000" pitchFamily="2" charset="-127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8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527914" y="6063226"/>
            <a:ext cx="1256345" cy="71010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4621427"/>
            <a:ext cx="12192000" cy="22365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985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527914" y="6063226"/>
            <a:ext cx="1256345" cy="71010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20510" y="1478493"/>
            <a:ext cx="5938308" cy="3905249"/>
            <a:chOff x="2415382" y="1108869"/>
            <a:chExt cx="4453731" cy="2928937"/>
          </a:xfrm>
        </p:grpSpPr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184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5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6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7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8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9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0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1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2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3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4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5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6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7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8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9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0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1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183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177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8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9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0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1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3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8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9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1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2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3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4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5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6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7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8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9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0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1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2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3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4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5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6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7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8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9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0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1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3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4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5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6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7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8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9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0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1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2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4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5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6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7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8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9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0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1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2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3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4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5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7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8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9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0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1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2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3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4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5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6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7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8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9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0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1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2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3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4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5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6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7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8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9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0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1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2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3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4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5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6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7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8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9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0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1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2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3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4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5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6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7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8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9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0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1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2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3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4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5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6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7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8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9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0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1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2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3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4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5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6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0" y="1320800"/>
            <a:ext cx="12192000" cy="5537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174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113396"/>
            <a:ext cx="12192000" cy="22365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767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7057" y="174298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8697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29842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Date Placeholder 3"/>
          <p:cNvSpPr txBox="1">
            <a:spLocks/>
          </p:cNvSpPr>
          <p:nvPr userDrawn="1"/>
        </p:nvSpPr>
        <p:spPr>
          <a:xfrm>
            <a:off x="609600" y="6298427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aleway"/>
                <a:ea typeface="+mn-ea"/>
                <a:cs typeface="Raleway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0" dirty="0">
                <a:latin typeface="Calibri Light" panose="020F0302020204030204" pitchFamily="34" charset="0"/>
                <a:cs typeface="KoPubWorld바탕체 Medium" panose="00000600000000000000" pitchFamily="2" charset="-127"/>
              </a:rPr>
              <a:t>www.bestppt.com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5676975" y="6293821"/>
            <a:ext cx="838052" cy="374340"/>
            <a:chOff x="3256504" y="4721279"/>
            <a:chExt cx="628539" cy="280755"/>
          </a:xfrm>
        </p:grpSpPr>
        <p:sp>
          <p:nvSpPr>
            <p:cNvPr id="5" name="Oval 4"/>
            <p:cNvSpPr/>
            <p:nvPr userDrawn="1"/>
          </p:nvSpPr>
          <p:spPr>
            <a:xfrm>
              <a:off x="3256504" y="4721279"/>
              <a:ext cx="276847" cy="276847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Oval 29"/>
            <p:cNvSpPr/>
            <p:nvPr userDrawn="1"/>
          </p:nvSpPr>
          <p:spPr>
            <a:xfrm>
              <a:off x="3608196" y="4725187"/>
              <a:ext cx="276847" cy="276847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8" name="Group 7"/>
            <p:cNvGrpSpPr/>
            <p:nvPr userDrawn="1"/>
          </p:nvGrpSpPr>
          <p:grpSpPr>
            <a:xfrm>
              <a:off x="3365891" y="4826243"/>
              <a:ext cx="45719" cy="73401"/>
              <a:chOff x="3345327" y="4804129"/>
              <a:chExt cx="74099" cy="118964"/>
            </a:xfrm>
          </p:grpSpPr>
          <p:cxnSp>
            <p:nvCxnSpPr>
              <p:cNvPr id="31" name="Straight Connector 30"/>
              <p:cNvCxnSpPr/>
              <p:nvPr userDrawn="1"/>
            </p:nvCxnSpPr>
            <p:spPr>
              <a:xfrm rot="16200000">
                <a:off x="3350846" y="4798611"/>
                <a:ext cx="63061" cy="74098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345327" y="4861369"/>
                <a:ext cx="74097" cy="61724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 userDrawn="1"/>
          </p:nvGrpSpPr>
          <p:grpSpPr>
            <a:xfrm flipH="1" flipV="1">
              <a:off x="3727667" y="4823914"/>
              <a:ext cx="45719" cy="73401"/>
              <a:chOff x="3345327" y="4804129"/>
              <a:chExt cx="74099" cy="118964"/>
            </a:xfrm>
          </p:grpSpPr>
          <p:cxnSp>
            <p:nvCxnSpPr>
              <p:cNvPr id="35" name="Straight Connector 34"/>
              <p:cNvCxnSpPr/>
              <p:nvPr userDrawn="1"/>
            </p:nvCxnSpPr>
            <p:spPr>
              <a:xfrm rot="16200000">
                <a:off x="3350846" y="4798611"/>
                <a:ext cx="63061" cy="74098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345327" y="4861369"/>
                <a:ext cx="74097" cy="61724"/>
              </a:xfrm>
              <a:prstGeom prst="line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" name="Straight Connector 36"/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2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KoPubWorld바탕체 Medium" panose="00000600000000000000" pitchFamily="2" charset="-127"/>
          <a:ea typeface="+mj-ea"/>
          <a:cs typeface="KoPubWorld바탕체 Medium" panose="00000600000000000000" pitchFamily="2" charset="-127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KoPubWorld바탕체 Medium" panose="00000600000000000000" pitchFamily="2" charset="-127"/>
          <a:ea typeface="+mn-ea"/>
          <a:cs typeface="KoPubWorld바탕체 Medium" panose="00000600000000000000" pitchFamily="2" charset="-127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KoPubWorld바탕체 Medium" panose="00000600000000000000" pitchFamily="2" charset="-127"/>
          <a:ea typeface="+mn-ea"/>
          <a:cs typeface="KoPubWorld바탕체 Medium" panose="00000600000000000000" pitchFamily="2" charset="-127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KoPubWorld바탕체 Medium" panose="00000600000000000000" pitchFamily="2" charset="-127"/>
          <a:ea typeface="+mn-ea"/>
          <a:cs typeface="KoPubWorld바탕체 Medium" panose="00000600000000000000" pitchFamily="2" charset="-127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KoPubWorld바탕체 Medium" panose="00000600000000000000" pitchFamily="2" charset="-127"/>
          <a:ea typeface="+mn-ea"/>
          <a:cs typeface="KoPubWorld바탕체 Medium" panose="00000600000000000000" pitchFamily="2" charset="-127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KoPubWorld바탕체 Medium" panose="00000600000000000000" pitchFamily="2" charset="-127"/>
          <a:ea typeface="+mn-ea"/>
          <a:cs typeface="KoPubWorld바탕체 Medium" panose="00000600000000000000" pitchFamily="2" charset="-127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image" Target="../media/image2.tiff"/><Relationship Id="rId16" Type="http://schemas.openxmlformats.org/officeDocument/2006/relationships/image" Target="../media/image28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sv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10" Type="http://schemas.openxmlformats.org/officeDocument/2006/relationships/image" Target="../media/image14.svg"/><Relationship Id="rId19" Type="http://schemas.openxmlformats.org/officeDocument/2006/relationships/image" Target="../media/image15.png"/><Relationship Id="rId4" Type="http://schemas.openxmlformats.org/officeDocument/2006/relationships/image" Target="../media/image18.svg"/><Relationship Id="rId9" Type="http://schemas.openxmlformats.org/officeDocument/2006/relationships/image" Target="../media/image13.png"/><Relationship Id="rId1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image" Target="../media/image32.png"/><Relationship Id="rId21" Type="http://schemas.openxmlformats.org/officeDocument/2006/relationships/image" Target="../media/image48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image" Target="../media/image2.tiff"/><Relationship Id="rId16" Type="http://schemas.openxmlformats.org/officeDocument/2006/relationships/image" Target="../media/image45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0.png"/><Relationship Id="rId10" Type="http://schemas.openxmlformats.org/officeDocument/2006/relationships/image" Target="../media/image39.svg"/><Relationship Id="rId19" Type="http://schemas.openxmlformats.org/officeDocument/2006/relationships/image" Target="../media/image15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Relationship Id="rId22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292851"/>
            <a:ext cx="2844800" cy="364067"/>
          </a:xfrm>
        </p:spPr>
        <p:txBody>
          <a:bodyPr/>
          <a:lstStyle/>
          <a:p>
            <a:pPr defTabSz="609585"/>
            <a:fld id="{D60D1EDE-7116-2443-9BDD-368CE5B37660}" type="slidenum">
              <a:rPr lang="en-US">
                <a:solidFill>
                  <a:srgbClr val="000000">
                    <a:tint val="75000"/>
                  </a:srgbClr>
                </a:solidFill>
              </a:rPr>
              <a:pPr defTabSz="609585"/>
              <a:t>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Freeform 156"/>
          <p:cNvSpPr/>
          <p:nvPr/>
        </p:nvSpPr>
        <p:spPr>
          <a:xfrm>
            <a:off x="4911319" y="0"/>
            <a:ext cx="7280680" cy="685800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0" name="Freeform 149"/>
          <p:cNvSpPr/>
          <p:nvPr/>
        </p:nvSpPr>
        <p:spPr>
          <a:xfrm>
            <a:off x="4911318" y="0"/>
            <a:ext cx="7280680" cy="685800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2">
              <a:lumMod val="50000"/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863709" y="4117923"/>
            <a:ext cx="2719655" cy="1528175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defTabSz="609585"/>
            <a:r>
              <a:rPr lang="en-US" sz="1333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18</a:t>
            </a:r>
          </a:p>
          <a:p>
            <a:pPr defTabSz="609585"/>
            <a:endParaRPr lang="en-US" sz="1333" b="1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defTabSz="609585"/>
            <a:endParaRPr lang="en-US" sz="1333" b="1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defTabSz="609585"/>
            <a:endParaRPr lang="en-US" sz="1333" b="1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defTabSz="609585"/>
            <a:endParaRPr lang="en-US" sz="1333" b="1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defTabSz="609585"/>
            <a:endParaRPr lang="en-US" altLang="ko-KR" sz="1333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defTabSz="609585"/>
            <a:r>
              <a:rPr lang="ko-KR" altLang="en-US" sz="1333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문성혁</a:t>
            </a:r>
            <a:r>
              <a:rPr lang="en-US" altLang="ko-KR" sz="1333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333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333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김혜나</a:t>
            </a:r>
            <a:r>
              <a:rPr lang="en-US" altLang="ko-KR" sz="1333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333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333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박선민</a:t>
            </a:r>
            <a:r>
              <a:rPr lang="en-US" altLang="ko-KR" sz="1333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333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333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박우준</a:t>
            </a:r>
            <a:r>
              <a:rPr lang="en-US" altLang="ko-KR" sz="1333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333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이주헌</a:t>
            </a:r>
            <a:endParaRPr lang="en-US" sz="1333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863708" y="4101798"/>
            <a:ext cx="1210068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2B64D5-5389-F147-8D6A-8AAAB6182CD9}"/>
              </a:ext>
            </a:extLst>
          </p:cNvPr>
          <p:cNvSpPr txBox="1"/>
          <p:nvPr/>
        </p:nvSpPr>
        <p:spPr>
          <a:xfrm>
            <a:off x="840977" y="2369414"/>
            <a:ext cx="317170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Enhancing Employees’ Work Efficiency by Implementing Tools to minimize the time wasted</a:t>
            </a:r>
          </a:p>
        </p:txBody>
      </p:sp>
      <p:sp>
        <p:nvSpPr>
          <p:cNvPr id="21" name="Freeform 87">
            <a:extLst>
              <a:ext uri="{FF2B5EF4-FFF2-40B4-BE49-F238E27FC236}">
                <a16:creationId xmlns:a16="http://schemas.microsoft.com/office/drawing/2014/main" id="{5F0F8E0D-B4A3-C149-8169-1D294F295B79}"/>
              </a:ext>
            </a:extLst>
          </p:cNvPr>
          <p:cNvSpPr>
            <a:spLocks noEditPoints="1"/>
          </p:cNvSpPr>
          <p:nvPr/>
        </p:nvSpPr>
        <p:spPr bwMode="auto">
          <a:xfrm>
            <a:off x="10979725" y="2369414"/>
            <a:ext cx="591820" cy="472676"/>
          </a:xfrm>
          <a:custGeom>
            <a:avLst/>
            <a:gdLst>
              <a:gd name="T0" fmla="*/ 46 w 186"/>
              <a:gd name="T1" fmla="*/ 139 h 186"/>
              <a:gd name="T2" fmla="*/ 82 w 186"/>
              <a:gd name="T3" fmla="*/ 133 h 186"/>
              <a:gd name="T4" fmla="*/ 179 w 186"/>
              <a:gd name="T5" fmla="*/ 36 h 186"/>
              <a:gd name="T6" fmla="*/ 186 w 186"/>
              <a:gd name="T7" fmla="*/ 21 h 186"/>
              <a:gd name="T8" fmla="*/ 165 w 186"/>
              <a:gd name="T9" fmla="*/ 0 h 186"/>
              <a:gd name="T10" fmla="*/ 150 w 186"/>
              <a:gd name="T11" fmla="*/ 6 h 186"/>
              <a:gd name="T12" fmla="*/ 53 w 186"/>
              <a:gd name="T13" fmla="*/ 103 h 186"/>
              <a:gd name="T14" fmla="*/ 46 w 186"/>
              <a:gd name="T15" fmla="*/ 139 h 186"/>
              <a:gd name="T16" fmla="*/ 156 w 186"/>
              <a:gd name="T17" fmla="*/ 12 h 186"/>
              <a:gd name="T18" fmla="*/ 165 w 186"/>
              <a:gd name="T19" fmla="*/ 9 h 186"/>
              <a:gd name="T20" fmla="*/ 177 w 186"/>
              <a:gd name="T21" fmla="*/ 21 h 186"/>
              <a:gd name="T22" fmla="*/ 174 w 186"/>
              <a:gd name="T23" fmla="*/ 30 h 186"/>
              <a:gd name="T24" fmla="*/ 168 w 186"/>
              <a:gd name="T25" fmla="*/ 36 h 186"/>
              <a:gd name="T26" fmla="*/ 150 w 186"/>
              <a:gd name="T27" fmla="*/ 18 h 186"/>
              <a:gd name="T28" fmla="*/ 156 w 186"/>
              <a:gd name="T29" fmla="*/ 12 h 186"/>
              <a:gd name="T30" fmla="*/ 144 w 186"/>
              <a:gd name="T31" fmla="*/ 24 h 186"/>
              <a:gd name="T32" fmla="*/ 162 w 186"/>
              <a:gd name="T33" fmla="*/ 42 h 186"/>
              <a:gd name="T34" fmla="*/ 84 w 186"/>
              <a:gd name="T35" fmla="*/ 119 h 186"/>
              <a:gd name="T36" fmla="*/ 84 w 186"/>
              <a:gd name="T37" fmla="*/ 102 h 186"/>
              <a:gd name="T38" fmla="*/ 67 w 186"/>
              <a:gd name="T39" fmla="*/ 102 h 186"/>
              <a:gd name="T40" fmla="*/ 144 w 186"/>
              <a:gd name="T41" fmla="*/ 24 h 186"/>
              <a:gd name="T42" fmla="*/ 60 w 186"/>
              <a:gd name="T43" fmla="*/ 110 h 186"/>
              <a:gd name="T44" fmla="*/ 76 w 186"/>
              <a:gd name="T45" fmla="*/ 110 h 186"/>
              <a:gd name="T46" fmla="*/ 76 w 186"/>
              <a:gd name="T47" fmla="*/ 126 h 186"/>
              <a:gd name="T48" fmla="*/ 57 w 186"/>
              <a:gd name="T49" fmla="*/ 129 h 186"/>
              <a:gd name="T50" fmla="*/ 60 w 186"/>
              <a:gd name="T51" fmla="*/ 110 h 186"/>
              <a:gd name="T52" fmla="*/ 181 w 186"/>
              <a:gd name="T53" fmla="*/ 64 h 186"/>
              <a:gd name="T54" fmla="*/ 177 w 186"/>
              <a:gd name="T55" fmla="*/ 68 h 186"/>
              <a:gd name="T56" fmla="*/ 177 w 186"/>
              <a:gd name="T57" fmla="*/ 161 h 186"/>
              <a:gd name="T58" fmla="*/ 160 w 186"/>
              <a:gd name="T59" fmla="*/ 177 h 186"/>
              <a:gd name="T60" fmla="*/ 25 w 186"/>
              <a:gd name="T61" fmla="*/ 177 h 186"/>
              <a:gd name="T62" fmla="*/ 8 w 186"/>
              <a:gd name="T63" fmla="*/ 161 h 186"/>
              <a:gd name="T64" fmla="*/ 8 w 186"/>
              <a:gd name="T65" fmla="*/ 26 h 186"/>
              <a:gd name="T66" fmla="*/ 25 w 186"/>
              <a:gd name="T67" fmla="*/ 9 h 186"/>
              <a:gd name="T68" fmla="*/ 118 w 186"/>
              <a:gd name="T69" fmla="*/ 9 h 186"/>
              <a:gd name="T70" fmla="*/ 122 w 186"/>
              <a:gd name="T71" fmla="*/ 4 h 186"/>
              <a:gd name="T72" fmla="*/ 118 w 186"/>
              <a:gd name="T73" fmla="*/ 0 h 186"/>
              <a:gd name="T74" fmla="*/ 25 w 186"/>
              <a:gd name="T75" fmla="*/ 0 h 186"/>
              <a:gd name="T76" fmla="*/ 0 w 186"/>
              <a:gd name="T77" fmla="*/ 26 h 186"/>
              <a:gd name="T78" fmla="*/ 0 w 186"/>
              <a:gd name="T79" fmla="*/ 161 h 186"/>
              <a:gd name="T80" fmla="*/ 25 w 186"/>
              <a:gd name="T81" fmla="*/ 186 h 186"/>
              <a:gd name="T82" fmla="*/ 160 w 186"/>
              <a:gd name="T83" fmla="*/ 186 h 186"/>
              <a:gd name="T84" fmla="*/ 186 w 186"/>
              <a:gd name="T85" fmla="*/ 161 h 186"/>
              <a:gd name="T86" fmla="*/ 186 w 186"/>
              <a:gd name="T87" fmla="*/ 68 h 186"/>
              <a:gd name="T88" fmla="*/ 181 w 186"/>
              <a:gd name="T89" fmla="*/ 64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6" h="186">
                <a:moveTo>
                  <a:pt x="46" y="139"/>
                </a:moveTo>
                <a:cubicBezTo>
                  <a:pt x="82" y="133"/>
                  <a:pt x="82" y="133"/>
                  <a:pt x="82" y="133"/>
                </a:cubicBezTo>
                <a:cubicBezTo>
                  <a:pt x="179" y="36"/>
                  <a:pt x="179" y="36"/>
                  <a:pt x="179" y="36"/>
                </a:cubicBezTo>
                <a:cubicBezTo>
                  <a:pt x="183" y="32"/>
                  <a:pt x="186" y="27"/>
                  <a:pt x="186" y="21"/>
                </a:cubicBezTo>
                <a:cubicBezTo>
                  <a:pt x="186" y="10"/>
                  <a:pt x="176" y="0"/>
                  <a:pt x="165" y="0"/>
                </a:cubicBezTo>
                <a:cubicBezTo>
                  <a:pt x="159" y="0"/>
                  <a:pt x="153" y="3"/>
                  <a:pt x="150" y="6"/>
                </a:cubicBezTo>
                <a:cubicBezTo>
                  <a:pt x="53" y="103"/>
                  <a:pt x="53" y="103"/>
                  <a:pt x="53" y="103"/>
                </a:cubicBezTo>
                <a:lnTo>
                  <a:pt x="46" y="139"/>
                </a:lnTo>
                <a:close/>
                <a:moveTo>
                  <a:pt x="156" y="12"/>
                </a:moveTo>
                <a:cubicBezTo>
                  <a:pt x="158" y="10"/>
                  <a:pt x="161" y="9"/>
                  <a:pt x="165" y="9"/>
                </a:cubicBezTo>
                <a:cubicBezTo>
                  <a:pt x="172" y="9"/>
                  <a:pt x="177" y="14"/>
                  <a:pt x="177" y="21"/>
                </a:cubicBezTo>
                <a:cubicBezTo>
                  <a:pt x="177" y="25"/>
                  <a:pt x="176" y="28"/>
                  <a:pt x="174" y="30"/>
                </a:cubicBezTo>
                <a:cubicBezTo>
                  <a:pt x="168" y="36"/>
                  <a:pt x="168" y="36"/>
                  <a:pt x="168" y="36"/>
                </a:cubicBezTo>
                <a:cubicBezTo>
                  <a:pt x="150" y="18"/>
                  <a:pt x="150" y="18"/>
                  <a:pt x="150" y="18"/>
                </a:cubicBezTo>
                <a:lnTo>
                  <a:pt x="156" y="12"/>
                </a:lnTo>
                <a:close/>
                <a:moveTo>
                  <a:pt x="144" y="24"/>
                </a:moveTo>
                <a:cubicBezTo>
                  <a:pt x="162" y="42"/>
                  <a:pt x="162" y="42"/>
                  <a:pt x="162" y="42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67" y="102"/>
                  <a:pt x="67" y="102"/>
                  <a:pt x="67" y="102"/>
                </a:cubicBezTo>
                <a:lnTo>
                  <a:pt x="144" y="24"/>
                </a:lnTo>
                <a:close/>
                <a:moveTo>
                  <a:pt x="60" y="110"/>
                </a:moveTo>
                <a:cubicBezTo>
                  <a:pt x="76" y="110"/>
                  <a:pt x="76" y="110"/>
                  <a:pt x="76" y="110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57" y="129"/>
                  <a:pt x="57" y="129"/>
                  <a:pt x="57" y="129"/>
                </a:cubicBezTo>
                <a:lnTo>
                  <a:pt x="60" y="110"/>
                </a:lnTo>
                <a:close/>
                <a:moveTo>
                  <a:pt x="181" y="64"/>
                </a:moveTo>
                <a:cubicBezTo>
                  <a:pt x="179" y="64"/>
                  <a:pt x="177" y="65"/>
                  <a:pt x="177" y="68"/>
                </a:cubicBezTo>
                <a:cubicBezTo>
                  <a:pt x="177" y="161"/>
                  <a:pt x="177" y="161"/>
                  <a:pt x="177" y="161"/>
                </a:cubicBezTo>
                <a:cubicBezTo>
                  <a:pt x="177" y="170"/>
                  <a:pt x="170" y="177"/>
                  <a:pt x="160" y="177"/>
                </a:cubicBezTo>
                <a:cubicBezTo>
                  <a:pt x="25" y="177"/>
                  <a:pt x="25" y="177"/>
                  <a:pt x="25" y="177"/>
                </a:cubicBezTo>
                <a:cubicBezTo>
                  <a:pt x="16" y="177"/>
                  <a:pt x="8" y="170"/>
                  <a:pt x="8" y="161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16"/>
                  <a:pt x="16" y="9"/>
                  <a:pt x="25" y="9"/>
                </a:cubicBezTo>
                <a:cubicBezTo>
                  <a:pt x="118" y="9"/>
                  <a:pt x="118" y="9"/>
                  <a:pt x="118" y="9"/>
                </a:cubicBezTo>
                <a:cubicBezTo>
                  <a:pt x="120" y="9"/>
                  <a:pt x="122" y="7"/>
                  <a:pt x="122" y="4"/>
                </a:cubicBezTo>
                <a:cubicBezTo>
                  <a:pt x="122" y="2"/>
                  <a:pt x="120" y="0"/>
                  <a:pt x="118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2"/>
                  <a:pt x="0" y="26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75"/>
                  <a:pt x="11" y="186"/>
                  <a:pt x="25" y="186"/>
                </a:cubicBezTo>
                <a:cubicBezTo>
                  <a:pt x="160" y="186"/>
                  <a:pt x="160" y="186"/>
                  <a:pt x="160" y="186"/>
                </a:cubicBezTo>
                <a:cubicBezTo>
                  <a:pt x="174" y="186"/>
                  <a:pt x="186" y="175"/>
                  <a:pt x="186" y="161"/>
                </a:cubicBezTo>
                <a:cubicBezTo>
                  <a:pt x="186" y="68"/>
                  <a:pt x="186" y="68"/>
                  <a:pt x="186" y="68"/>
                </a:cubicBezTo>
                <a:cubicBezTo>
                  <a:pt x="186" y="65"/>
                  <a:pt x="184" y="64"/>
                  <a:pt x="181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Freeform 63">
            <a:extLst>
              <a:ext uri="{FF2B5EF4-FFF2-40B4-BE49-F238E27FC236}">
                <a16:creationId xmlns:a16="http://schemas.microsoft.com/office/drawing/2014/main" id="{326C1F61-22C0-F240-AF91-907A4A126B22}"/>
              </a:ext>
            </a:extLst>
          </p:cNvPr>
          <p:cNvSpPr>
            <a:spLocks noEditPoints="1"/>
          </p:cNvSpPr>
          <p:nvPr/>
        </p:nvSpPr>
        <p:spPr bwMode="auto">
          <a:xfrm>
            <a:off x="9234202" y="4916499"/>
            <a:ext cx="720000" cy="720000"/>
          </a:xfrm>
          <a:custGeom>
            <a:avLst/>
            <a:gdLst>
              <a:gd name="T0" fmla="*/ 34 w 185"/>
              <a:gd name="T1" fmla="*/ 59 h 185"/>
              <a:gd name="T2" fmla="*/ 41 w 185"/>
              <a:gd name="T3" fmla="*/ 63 h 185"/>
              <a:gd name="T4" fmla="*/ 63 w 185"/>
              <a:gd name="T5" fmla="*/ 143 h 185"/>
              <a:gd name="T6" fmla="*/ 59 w 185"/>
              <a:gd name="T7" fmla="*/ 151 h 185"/>
              <a:gd name="T8" fmla="*/ 63 w 185"/>
              <a:gd name="T9" fmla="*/ 143 h 185"/>
              <a:gd name="T10" fmla="*/ 57 w 185"/>
              <a:gd name="T11" fmla="*/ 40 h 185"/>
              <a:gd name="T12" fmla="*/ 64 w 185"/>
              <a:gd name="T13" fmla="*/ 35 h 185"/>
              <a:gd name="T14" fmla="*/ 122 w 185"/>
              <a:gd name="T15" fmla="*/ 41 h 185"/>
              <a:gd name="T16" fmla="*/ 126 w 185"/>
              <a:gd name="T17" fmla="*/ 34 h 185"/>
              <a:gd name="T18" fmla="*/ 122 w 185"/>
              <a:gd name="T19" fmla="*/ 41 h 185"/>
              <a:gd name="T20" fmla="*/ 34 w 185"/>
              <a:gd name="T21" fmla="*/ 126 h 185"/>
              <a:gd name="T22" fmla="*/ 41 w 185"/>
              <a:gd name="T23" fmla="*/ 122 h 185"/>
              <a:gd name="T24" fmla="*/ 29 w 185"/>
              <a:gd name="T25" fmla="*/ 88 h 185"/>
              <a:gd name="T26" fmla="*/ 29 w 185"/>
              <a:gd name="T27" fmla="*/ 97 h 185"/>
              <a:gd name="T28" fmla="*/ 29 w 185"/>
              <a:gd name="T29" fmla="*/ 88 h 185"/>
              <a:gd name="T30" fmla="*/ 144 w 185"/>
              <a:gd name="T31" fmla="*/ 122 h 185"/>
              <a:gd name="T32" fmla="*/ 151 w 185"/>
              <a:gd name="T33" fmla="*/ 126 h 185"/>
              <a:gd name="T34" fmla="*/ 145 w 185"/>
              <a:gd name="T35" fmla="*/ 57 h 185"/>
              <a:gd name="T36" fmla="*/ 149 w 185"/>
              <a:gd name="T37" fmla="*/ 64 h 185"/>
              <a:gd name="T38" fmla="*/ 145 w 185"/>
              <a:gd name="T39" fmla="*/ 57 h 185"/>
              <a:gd name="T40" fmla="*/ 151 w 185"/>
              <a:gd name="T41" fmla="*/ 92 h 185"/>
              <a:gd name="T42" fmla="*/ 160 w 185"/>
              <a:gd name="T43" fmla="*/ 92 h 185"/>
              <a:gd name="T44" fmla="*/ 92 w 185"/>
              <a:gd name="T45" fmla="*/ 0 h 185"/>
              <a:gd name="T46" fmla="*/ 92 w 185"/>
              <a:gd name="T47" fmla="*/ 185 h 185"/>
              <a:gd name="T48" fmla="*/ 92 w 185"/>
              <a:gd name="T49" fmla="*/ 0 h 185"/>
              <a:gd name="T50" fmla="*/ 8 w 185"/>
              <a:gd name="T51" fmla="*/ 92 h 185"/>
              <a:gd name="T52" fmla="*/ 177 w 185"/>
              <a:gd name="T53" fmla="*/ 92 h 185"/>
              <a:gd name="T54" fmla="*/ 130 w 185"/>
              <a:gd name="T55" fmla="*/ 88 h 185"/>
              <a:gd name="T56" fmla="*/ 97 w 185"/>
              <a:gd name="T57" fmla="*/ 76 h 185"/>
              <a:gd name="T58" fmla="*/ 92 w 185"/>
              <a:gd name="T59" fmla="*/ 25 h 185"/>
              <a:gd name="T60" fmla="*/ 88 w 185"/>
              <a:gd name="T61" fmla="*/ 76 h 185"/>
              <a:gd name="T62" fmla="*/ 92 w 185"/>
              <a:gd name="T63" fmla="*/ 109 h 185"/>
              <a:gd name="T64" fmla="*/ 130 w 185"/>
              <a:gd name="T65" fmla="*/ 97 h 185"/>
              <a:gd name="T66" fmla="*/ 130 w 185"/>
              <a:gd name="T67" fmla="*/ 88 h 185"/>
              <a:gd name="T68" fmla="*/ 84 w 185"/>
              <a:gd name="T69" fmla="*/ 92 h 185"/>
              <a:gd name="T70" fmla="*/ 101 w 185"/>
              <a:gd name="T71" fmla="*/ 92 h 185"/>
              <a:gd name="T72" fmla="*/ 122 w 185"/>
              <a:gd name="T73" fmla="*/ 143 h 185"/>
              <a:gd name="T74" fmla="*/ 126 w 185"/>
              <a:gd name="T75" fmla="*/ 151 h 185"/>
              <a:gd name="T76" fmla="*/ 122 w 185"/>
              <a:gd name="T77" fmla="*/ 143 h 185"/>
              <a:gd name="T78" fmla="*/ 88 w 185"/>
              <a:gd name="T79" fmla="*/ 156 h 185"/>
              <a:gd name="T80" fmla="*/ 97 w 185"/>
              <a:gd name="T81" fmla="*/ 15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5" h="185">
                <a:moveTo>
                  <a:pt x="40" y="57"/>
                </a:moveTo>
                <a:cubicBezTo>
                  <a:pt x="38" y="56"/>
                  <a:pt x="35" y="57"/>
                  <a:pt x="34" y="59"/>
                </a:cubicBezTo>
                <a:cubicBezTo>
                  <a:pt x="33" y="61"/>
                  <a:pt x="33" y="63"/>
                  <a:pt x="35" y="64"/>
                </a:cubicBezTo>
                <a:cubicBezTo>
                  <a:pt x="37" y="66"/>
                  <a:pt x="40" y="65"/>
                  <a:pt x="41" y="63"/>
                </a:cubicBezTo>
                <a:cubicBezTo>
                  <a:pt x="42" y="61"/>
                  <a:pt x="42" y="58"/>
                  <a:pt x="40" y="57"/>
                </a:cubicBezTo>
                <a:close/>
                <a:moveTo>
                  <a:pt x="63" y="143"/>
                </a:moveTo>
                <a:cubicBezTo>
                  <a:pt x="61" y="142"/>
                  <a:pt x="58" y="143"/>
                  <a:pt x="57" y="145"/>
                </a:cubicBezTo>
                <a:cubicBezTo>
                  <a:pt x="56" y="147"/>
                  <a:pt x="57" y="150"/>
                  <a:pt x="59" y="151"/>
                </a:cubicBezTo>
                <a:cubicBezTo>
                  <a:pt x="61" y="152"/>
                  <a:pt x="63" y="151"/>
                  <a:pt x="64" y="149"/>
                </a:cubicBezTo>
                <a:cubicBezTo>
                  <a:pt x="66" y="147"/>
                  <a:pt x="65" y="145"/>
                  <a:pt x="63" y="143"/>
                </a:cubicBezTo>
                <a:close/>
                <a:moveTo>
                  <a:pt x="59" y="34"/>
                </a:move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61" y="42"/>
                  <a:pt x="63" y="41"/>
                </a:cubicBezTo>
                <a:cubicBezTo>
                  <a:pt x="65" y="40"/>
                  <a:pt x="66" y="37"/>
                  <a:pt x="64" y="35"/>
                </a:cubicBezTo>
                <a:cubicBezTo>
                  <a:pt x="63" y="33"/>
                  <a:pt x="61" y="33"/>
                  <a:pt x="59" y="34"/>
                </a:cubicBezTo>
                <a:close/>
                <a:moveTo>
                  <a:pt x="122" y="41"/>
                </a:moveTo>
                <a:cubicBezTo>
                  <a:pt x="124" y="42"/>
                  <a:pt x="127" y="42"/>
                  <a:pt x="128" y="40"/>
                </a:cubicBezTo>
                <a:cubicBezTo>
                  <a:pt x="129" y="38"/>
                  <a:pt x="128" y="35"/>
                  <a:pt x="126" y="34"/>
                </a:cubicBezTo>
                <a:cubicBezTo>
                  <a:pt x="124" y="33"/>
                  <a:pt x="122" y="33"/>
                  <a:pt x="120" y="35"/>
                </a:cubicBezTo>
                <a:cubicBezTo>
                  <a:pt x="119" y="37"/>
                  <a:pt x="120" y="40"/>
                  <a:pt x="122" y="41"/>
                </a:cubicBezTo>
                <a:close/>
                <a:moveTo>
                  <a:pt x="35" y="120"/>
                </a:moveTo>
                <a:cubicBezTo>
                  <a:pt x="33" y="121"/>
                  <a:pt x="33" y="124"/>
                  <a:pt x="34" y="126"/>
                </a:cubicBezTo>
                <a:cubicBezTo>
                  <a:pt x="35" y="128"/>
                  <a:pt x="38" y="129"/>
                  <a:pt x="40" y="128"/>
                </a:cubicBezTo>
                <a:cubicBezTo>
                  <a:pt x="42" y="126"/>
                  <a:pt x="42" y="124"/>
                  <a:pt x="41" y="122"/>
                </a:cubicBezTo>
                <a:cubicBezTo>
                  <a:pt x="40" y="120"/>
                  <a:pt x="37" y="119"/>
                  <a:pt x="35" y="120"/>
                </a:cubicBezTo>
                <a:close/>
                <a:moveTo>
                  <a:pt x="29" y="88"/>
                </a:moveTo>
                <a:cubicBezTo>
                  <a:pt x="27" y="88"/>
                  <a:pt x="25" y="90"/>
                  <a:pt x="25" y="92"/>
                </a:cubicBezTo>
                <a:cubicBezTo>
                  <a:pt x="25" y="95"/>
                  <a:pt x="27" y="97"/>
                  <a:pt x="29" y="97"/>
                </a:cubicBezTo>
                <a:cubicBezTo>
                  <a:pt x="31" y="97"/>
                  <a:pt x="33" y="95"/>
                  <a:pt x="33" y="92"/>
                </a:cubicBezTo>
                <a:cubicBezTo>
                  <a:pt x="33" y="90"/>
                  <a:pt x="31" y="88"/>
                  <a:pt x="29" y="88"/>
                </a:cubicBezTo>
                <a:close/>
                <a:moveTo>
                  <a:pt x="149" y="120"/>
                </a:moveTo>
                <a:cubicBezTo>
                  <a:pt x="147" y="119"/>
                  <a:pt x="145" y="120"/>
                  <a:pt x="144" y="122"/>
                </a:cubicBezTo>
                <a:cubicBezTo>
                  <a:pt x="142" y="124"/>
                  <a:pt x="143" y="126"/>
                  <a:pt x="145" y="128"/>
                </a:cubicBezTo>
                <a:cubicBezTo>
                  <a:pt x="147" y="129"/>
                  <a:pt x="150" y="128"/>
                  <a:pt x="151" y="126"/>
                </a:cubicBezTo>
                <a:cubicBezTo>
                  <a:pt x="152" y="124"/>
                  <a:pt x="151" y="121"/>
                  <a:pt x="149" y="120"/>
                </a:cubicBezTo>
                <a:close/>
                <a:moveTo>
                  <a:pt x="145" y="57"/>
                </a:moveTo>
                <a:cubicBezTo>
                  <a:pt x="143" y="58"/>
                  <a:pt x="142" y="61"/>
                  <a:pt x="144" y="63"/>
                </a:cubicBezTo>
                <a:cubicBezTo>
                  <a:pt x="145" y="65"/>
                  <a:pt x="147" y="66"/>
                  <a:pt x="149" y="64"/>
                </a:cubicBezTo>
                <a:cubicBezTo>
                  <a:pt x="151" y="63"/>
                  <a:pt x="152" y="61"/>
                  <a:pt x="151" y="59"/>
                </a:cubicBezTo>
                <a:cubicBezTo>
                  <a:pt x="150" y="57"/>
                  <a:pt x="147" y="56"/>
                  <a:pt x="145" y="57"/>
                </a:cubicBezTo>
                <a:close/>
                <a:moveTo>
                  <a:pt x="156" y="88"/>
                </a:moveTo>
                <a:cubicBezTo>
                  <a:pt x="153" y="88"/>
                  <a:pt x="151" y="90"/>
                  <a:pt x="151" y="92"/>
                </a:cubicBezTo>
                <a:cubicBezTo>
                  <a:pt x="151" y="95"/>
                  <a:pt x="153" y="97"/>
                  <a:pt x="156" y="97"/>
                </a:cubicBezTo>
                <a:cubicBezTo>
                  <a:pt x="158" y="97"/>
                  <a:pt x="160" y="95"/>
                  <a:pt x="160" y="92"/>
                </a:cubicBezTo>
                <a:cubicBezTo>
                  <a:pt x="160" y="90"/>
                  <a:pt x="158" y="88"/>
                  <a:pt x="156" y="88"/>
                </a:cubicBezTo>
                <a:close/>
                <a:moveTo>
                  <a:pt x="92" y="0"/>
                </a:moveTo>
                <a:cubicBezTo>
                  <a:pt x="41" y="0"/>
                  <a:pt x="0" y="41"/>
                  <a:pt x="0" y="92"/>
                </a:cubicBezTo>
                <a:cubicBezTo>
                  <a:pt x="0" y="144"/>
                  <a:pt x="41" y="185"/>
                  <a:pt x="92" y="185"/>
                </a:cubicBezTo>
                <a:cubicBezTo>
                  <a:pt x="144" y="185"/>
                  <a:pt x="185" y="144"/>
                  <a:pt x="185" y="92"/>
                </a:cubicBezTo>
                <a:cubicBezTo>
                  <a:pt x="185" y="41"/>
                  <a:pt x="144" y="0"/>
                  <a:pt x="92" y="0"/>
                </a:cubicBezTo>
                <a:close/>
                <a:moveTo>
                  <a:pt x="92" y="177"/>
                </a:moveTo>
                <a:cubicBezTo>
                  <a:pt x="46" y="177"/>
                  <a:pt x="8" y="139"/>
                  <a:pt x="8" y="92"/>
                </a:cubicBezTo>
                <a:cubicBezTo>
                  <a:pt x="8" y="46"/>
                  <a:pt x="46" y="8"/>
                  <a:pt x="92" y="8"/>
                </a:cubicBezTo>
                <a:cubicBezTo>
                  <a:pt x="139" y="8"/>
                  <a:pt x="177" y="46"/>
                  <a:pt x="177" y="92"/>
                </a:cubicBezTo>
                <a:cubicBezTo>
                  <a:pt x="177" y="139"/>
                  <a:pt x="139" y="177"/>
                  <a:pt x="92" y="177"/>
                </a:cubicBezTo>
                <a:close/>
                <a:moveTo>
                  <a:pt x="130" y="88"/>
                </a:moveTo>
                <a:cubicBezTo>
                  <a:pt x="109" y="88"/>
                  <a:pt x="109" y="88"/>
                  <a:pt x="109" y="88"/>
                </a:cubicBezTo>
                <a:cubicBezTo>
                  <a:pt x="107" y="82"/>
                  <a:pt x="103" y="78"/>
                  <a:pt x="97" y="76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27"/>
                  <a:pt x="95" y="25"/>
                  <a:pt x="92" y="25"/>
                </a:cubicBezTo>
                <a:cubicBezTo>
                  <a:pt x="90" y="25"/>
                  <a:pt x="88" y="27"/>
                  <a:pt x="88" y="29"/>
                </a:cubicBezTo>
                <a:cubicBezTo>
                  <a:pt x="88" y="76"/>
                  <a:pt x="88" y="76"/>
                  <a:pt x="88" y="76"/>
                </a:cubicBezTo>
                <a:cubicBezTo>
                  <a:pt x="81" y="78"/>
                  <a:pt x="76" y="84"/>
                  <a:pt x="76" y="92"/>
                </a:cubicBezTo>
                <a:cubicBezTo>
                  <a:pt x="76" y="102"/>
                  <a:pt x="83" y="109"/>
                  <a:pt x="92" y="109"/>
                </a:cubicBezTo>
                <a:cubicBezTo>
                  <a:pt x="100" y="109"/>
                  <a:pt x="107" y="104"/>
                  <a:pt x="109" y="97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7"/>
                  <a:pt x="135" y="95"/>
                  <a:pt x="135" y="92"/>
                </a:cubicBezTo>
                <a:cubicBezTo>
                  <a:pt x="135" y="90"/>
                  <a:pt x="133" y="88"/>
                  <a:pt x="130" y="88"/>
                </a:cubicBezTo>
                <a:close/>
                <a:moveTo>
                  <a:pt x="92" y="101"/>
                </a:moveTo>
                <a:cubicBezTo>
                  <a:pt x="88" y="101"/>
                  <a:pt x="84" y="97"/>
                  <a:pt x="84" y="92"/>
                </a:cubicBezTo>
                <a:cubicBezTo>
                  <a:pt x="84" y="88"/>
                  <a:pt x="88" y="84"/>
                  <a:pt x="92" y="84"/>
                </a:cubicBezTo>
                <a:cubicBezTo>
                  <a:pt x="97" y="84"/>
                  <a:pt x="101" y="88"/>
                  <a:pt x="101" y="92"/>
                </a:cubicBezTo>
                <a:cubicBezTo>
                  <a:pt x="101" y="97"/>
                  <a:pt x="97" y="101"/>
                  <a:pt x="92" y="101"/>
                </a:cubicBezTo>
                <a:close/>
                <a:moveTo>
                  <a:pt x="122" y="143"/>
                </a:moveTo>
                <a:cubicBezTo>
                  <a:pt x="120" y="145"/>
                  <a:pt x="119" y="147"/>
                  <a:pt x="120" y="149"/>
                </a:cubicBezTo>
                <a:cubicBezTo>
                  <a:pt x="122" y="151"/>
                  <a:pt x="124" y="152"/>
                  <a:pt x="126" y="151"/>
                </a:cubicBezTo>
                <a:cubicBezTo>
                  <a:pt x="128" y="150"/>
                  <a:pt x="129" y="147"/>
                  <a:pt x="128" y="145"/>
                </a:cubicBezTo>
                <a:cubicBezTo>
                  <a:pt x="127" y="143"/>
                  <a:pt x="124" y="142"/>
                  <a:pt x="122" y="143"/>
                </a:cubicBezTo>
                <a:close/>
                <a:moveTo>
                  <a:pt x="92" y="151"/>
                </a:moveTo>
                <a:cubicBezTo>
                  <a:pt x="90" y="151"/>
                  <a:pt x="88" y="153"/>
                  <a:pt x="88" y="156"/>
                </a:cubicBezTo>
                <a:cubicBezTo>
                  <a:pt x="88" y="158"/>
                  <a:pt x="90" y="160"/>
                  <a:pt x="92" y="160"/>
                </a:cubicBezTo>
                <a:cubicBezTo>
                  <a:pt x="95" y="160"/>
                  <a:pt x="97" y="158"/>
                  <a:pt x="97" y="156"/>
                </a:cubicBezTo>
                <a:cubicBezTo>
                  <a:pt x="97" y="153"/>
                  <a:pt x="95" y="151"/>
                  <a:pt x="92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6" name="Freeform 150">
            <a:extLst>
              <a:ext uri="{FF2B5EF4-FFF2-40B4-BE49-F238E27FC236}">
                <a16:creationId xmlns:a16="http://schemas.microsoft.com/office/drawing/2014/main" id="{D160A4D4-E337-C949-82EC-3F54C0165B76}"/>
              </a:ext>
            </a:extLst>
          </p:cNvPr>
          <p:cNvSpPr>
            <a:spLocks noEditPoints="1"/>
          </p:cNvSpPr>
          <p:nvPr/>
        </p:nvSpPr>
        <p:spPr bwMode="auto">
          <a:xfrm>
            <a:off x="8630376" y="2339354"/>
            <a:ext cx="523500" cy="532796"/>
          </a:xfrm>
          <a:custGeom>
            <a:avLst/>
            <a:gdLst>
              <a:gd name="T0" fmla="*/ 146 w 186"/>
              <a:gd name="T1" fmla="*/ 140 h 186"/>
              <a:gd name="T2" fmla="*/ 160 w 186"/>
              <a:gd name="T3" fmla="*/ 102 h 186"/>
              <a:gd name="T4" fmla="*/ 101 w 186"/>
              <a:gd name="T5" fmla="*/ 43 h 186"/>
              <a:gd name="T6" fmla="*/ 42 w 186"/>
              <a:gd name="T7" fmla="*/ 102 h 186"/>
              <a:gd name="T8" fmla="*/ 101 w 186"/>
              <a:gd name="T9" fmla="*/ 161 h 186"/>
              <a:gd name="T10" fmla="*/ 140 w 186"/>
              <a:gd name="T11" fmla="*/ 146 h 186"/>
              <a:gd name="T12" fmla="*/ 146 w 186"/>
              <a:gd name="T13" fmla="*/ 152 h 186"/>
              <a:gd name="T14" fmla="*/ 146 w 186"/>
              <a:gd name="T15" fmla="*/ 152 h 186"/>
              <a:gd name="T16" fmla="*/ 146 w 186"/>
              <a:gd name="T17" fmla="*/ 152 h 186"/>
              <a:gd name="T18" fmla="*/ 179 w 186"/>
              <a:gd name="T19" fmla="*/ 185 h 186"/>
              <a:gd name="T20" fmla="*/ 182 w 186"/>
              <a:gd name="T21" fmla="*/ 186 h 186"/>
              <a:gd name="T22" fmla="*/ 186 w 186"/>
              <a:gd name="T23" fmla="*/ 182 h 186"/>
              <a:gd name="T24" fmla="*/ 185 w 186"/>
              <a:gd name="T25" fmla="*/ 179 h 186"/>
              <a:gd name="T26" fmla="*/ 146 w 186"/>
              <a:gd name="T27" fmla="*/ 140 h 186"/>
              <a:gd name="T28" fmla="*/ 101 w 186"/>
              <a:gd name="T29" fmla="*/ 152 h 186"/>
              <a:gd name="T30" fmla="*/ 51 w 186"/>
              <a:gd name="T31" fmla="*/ 102 h 186"/>
              <a:gd name="T32" fmla="*/ 101 w 186"/>
              <a:gd name="T33" fmla="*/ 51 h 186"/>
              <a:gd name="T34" fmla="*/ 152 w 186"/>
              <a:gd name="T35" fmla="*/ 102 h 186"/>
              <a:gd name="T36" fmla="*/ 101 w 186"/>
              <a:gd name="T37" fmla="*/ 152 h 186"/>
              <a:gd name="T38" fmla="*/ 169 w 186"/>
              <a:gd name="T39" fmla="*/ 17 h 186"/>
              <a:gd name="T40" fmla="*/ 93 w 186"/>
              <a:gd name="T41" fmla="*/ 17 h 186"/>
              <a:gd name="T42" fmla="*/ 59 w 186"/>
              <a:gd name="T43" fmla="*/ 0 h 186"/>
              <a:gd name="T44" fmla="*/ 17 w 186"/>
              <a:gd name="T45" fmla="*/ 0 h 186"/>
              <a:gd name="T46" fmla="*/ 0 w 186"/>
              <a:gd name="T47" fmla="*/ 17 h 186"/>
              <a:gd name="T48" fmla="*/ 0 w 186"/>
              <a:gd name="T49" fmla="*/ 135 h 186"/>
              <a:gd name="T50" fmla="*/ 17 w 186"/>
              <a:gd name="T51" fmla="*/ 152 h 186"/>
              <a:gd name="T52" fmla="*/ 57 w 186"/>
              <a:gd name="T53" fmla="*/ 152 h 186"/>
              <a:gd name="T54" fmla="*/ 49 w 186"/>
              <a:gd name="T55" fmla="*/ 144 h 186"/>
              <a:gd name="T56" fmla="*/ 17 w 186"/>
              <a:gd name="T57" fmla="*/ 144 h 186"/>
              <a:gd name="T58" fmla="*/ 9 w 186"/>
              <a:gd name="T59" fmla="*/ 135 h 186"/>
              <a:gd name="T60" fmla="*/ 9 w 186"/>
              <a:gd name="T61" fmla="*/ 51 h 186"/>
              <a:gd name="T62" fmla="*/ 57 w 186"/>
              <a:gd name="T63" fmla="*/ 51 h 186"/>
              <a:gd name="T64" fmla="*/ 69 w 186"/>
              <a:gd name="T65" fmla="*/ 43 h 186"/>
              <a:gd name="T66" fmla="*/ 9 w 186"/>
              <a:gd name="T67" fmla="*/ 43 h 186"/>
              <a:gd name="T68" fmla="*/ 9 w 186"/>
              <a:gd name="T69" fmla="*/ 17 h 186"/>
              <a:gd name="T70" fmla="*/ 17 w 186"/>
              <a:gd name="T71" fmla="*/ 9 h 186"/>
              <a:gd name="T72" fmla="*/ 59 w 186"/>
              <a:gd name="T73" fmla="*/ 9 h 186"/>
              <a:gd name="T74" fmla="*/ 93 w 186"/>
              <a:gd name="T75" fmla="*/ 26 h 186"/>
              <a:gd name="T76" fmla="*/ 169 w 186"/>
              <a:gd name="T77" fmla="*/ 26 h 186"/>
              <a:gd name="T78" fmla="*/ 177 w 186"/>
              <a:gd name="T79" fmla="*/ 34 h 186"/>
              <a:gd name="T80" fmla="*/ 177 w 186"/>
              <a:gd name="T81" fmla="*/ 43 h 186"/>
              <a:gd name="T82" fmla="*/ 134 w 186"/>
              <a:gd name="T83" fmla="*/ 43 h 186"/>
              <a:gd name="T84" fmla="*/ 146 w 186"/>
              <a:gd name="T85" fmla="*/ 51 h 186"/>
              <a:gd name="T86" fmla="*/ 177 w 186"/>
              <a:gd name="T87" fmla="*/ 51 h 186"/>
              <a:gd name="T88" fmla="*/ 177 w 186"/>
              <a:gd name="T89" fmla="*/ 135 h 186"/>
              <a:gd name="T90" fmla="*/ 169 w 186"/>
              <a:gd name="T91" fmla="*/ 144 h 186"/>
              <a:gd name="T92" fmla="*/ 161 w 186"/>
              <a:gd name="T93" fmla="*/ 144 h 186"/>
              <a:gd name="T94" fmla="*/ 170 w 186"/>
              <a:gd name="T95" fmla="*/ 152 h 186"/>
              <a:gd name="T96" fmla="*/ 186 w 186"/>
              <a:gd name="T97" fmla="*/ 135 h 186"/>
              <a:gd name="T98" fmla="*/ 186 w 186"/>
              <a:gd name="T99" fmla="*/ 34 h 186"/>
              <a:gd name="T100" fmla="*/ 169 w 186"/>
              <a:gd name="T101" fmla="*/ 1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6" h="186">
                <a:moveTo>
                  <a:pt x="146" y="140"/>
                </a:moveTo>
                <a:cubicBezTo>
                  <a:pt x="155" y="130"/>
                  <a:pt x="160" y="116"/>
                  <a:pt x="160" y="102"/>
                </a:cubicBezTo>
                <a:cubicBezTo>
                  <a:pt x="160" y="69"/>
                  <a:pt x="134" y="43"/>
                  <a:pt x="101" y="43"/>
                </a:cubicBezTo>
                <a:cubicBezTo>
                  <a:pt x="69" y="43"/>
                  <a:pt x="42" y="69"/>
                  <a:pt x="42" y="102"/>
                </a:cubicBezTo>
                <a:cubicBezTo>
                  <a:pt x="42" y="134"/>
                  <a:pt x="69" y="161"/>
                  <a:pt x="101" y="161"/>
                </a:cubicBezTo>
                <a:cubicBezTo>
                  <a:pt x="116" y="161"/>
                  <a:pt x="130" y="155"/>
                  <a:pt x="140" y="146"/>
                </a:cubicBezTo>
                <a:cubicBezTo>
                  <a:pt x="146" y="152"/>
                  <a:pt x="146" y="152"/>
                  <a:pt x="146" y="152"/>
                </a:cubicBezTo>
                <a:cubicBezTo>
                  <a:pt x="146" y="152"/>
                  <a:pt x="146" y="152"/>
                  <a:pt x="146" y="152"/>
                </a:cubicBezTo>
                <a:cubicBezTo>
                  <a:pt x="146" y="152"/>
                  <a:pt x="146" y="152"/>
                  <a:pt x="146" y="152"/>
                </a:cubicBezTo>
                <a:cubicBezTo>
                  <a:pt x="179" y="185"/>
                  <a:pt x="179" y="185"/>
                  <a:pt x="179" y="185"/>
                </a:cubicBezTo>
                <a:cubicBezTo>
                  <a:pt x="179" y="186"/>
                  <a:pt x="180" y="186"/>
                  <a:pt x="182" y="186"/>
                </a:cubicBezTo>
                <a:cubicBezTo>
                  <a:pt x="184" y="186"/>
                  <a:pt x="186" y="184"/>
                  <a:pt x="186" y="182"/>
                </a:cubicBezTo>
                <a:cubicBezTo>
                  <a:pt x="186" y="181"/>
                  <a:pt x="185" y="180"/>
                  <a:pt x="185" y="179"/>
                </a:cubicBezTo>
                <a:lnTo>
                  <a:pt x="146" y="140"/>
                </a:lnTo>
                <a:close/>
                <a:moveTo>
                  <a:pt x="101" y="152"/>
                </a:moveTo>
                <a:cubicBezTo>
                  <a:pt x="73" y="152"/>
                  <a:pt x="51" y="130"/>
                  <a:pt x="51" y="102"/>
                </a:cubicBezTo>
                <a:cubicBezTo>
                  <a:pt x="51" y="74"/>
                  <a:pt x="73" y="51"/>
                  <a:pt x="101" y="51"/>
                </a:cubicBezTo>
                <a:cubicBezTo>
                  <a:pt x="129" y="51"/>
                  <a:pt x="152" y="74"/>
                  <a:pt x="152" y="102"/>
                </a:cubicBezTo>
                <a:cubicBezTo>
                  <a:pt x="152" y="130"/>
                  <a:pt x="129" y="152"/>
                  <a:pt x="101" y="152"/>
                </a:cubicBezTo>
                <a:close/>
                <a:moveTo>
                  <a:pt x="169" y="17"/>
                </a:moveTo>
                <a:cubicBezTo>
                  <a:pt x="93" y="17"/>
                  <a:pt x="93" y="17"/>
                  <a:pt x="93" y="17"/>
                </a:cubicBezTo>
                <a:cubicBezTo>
                  <a:pt x="76" y="17"/>
                  <a:pt x="76" y="0"/>
                  <a:pt x="59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5"/>
                  <a:pt x="8" y="152"/>
                  <a:pt x="17" y="152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4" y="150"/>
                  <a:pt x="51" y="147"/>
                  <a:pt x="49" y="144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12" y="144"/>
                  <a:pt x="9" y="140"/>
                  <a:pt x="9" y="135"/>
                </a:cubicBezTo>
                <a:cubicBezTo>
                  <a:pt x="9" y="51"/>
                  <a:pt x="9" y="51"/>
                  <a:pt x="9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60" y="48"/>
                  <a:pt x="64" y="45"/>
                  <a:pt x="69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3"/>
                  <a:pt x="12" y="9"/>
                  <a:pt x="17" y="9"/>
                </a:cubicBezTo>
                <a:cubicBezTo>
                  <a:pt x="59" y="9"/>
                  <a:pt x="59" y="9"/>
                  <a:pt x="59" y="9"/>
                </a:cubicBezTo>
                <a:cubicBezTo>
                  <a:pt x="72" y="9"/>
                  <a:pt x="72" y="26"/>
                  <a:pt x="93" y="26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174" y="26"/>
                  <a:pt x="177" y="30"/>
                  <a:pt x="177" y="34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34" y="43"/>
                  <a:pt x="134" y="43"/>
                  <a:pt x="134" y="43"/>
                </a:cubicBezTo>
                <a:cubicBezTo>
                  <a:pt x="138" y="45"/>
                  <a:pt x="142" y="48"/>
                  <a:pt x="146" y="51"/>
                </a:cubicBezTo>
                <a:cubicBezTo>
                  <a:pt x="177" y="51"/>
                  <a:pt x="177" y="51"/>
                  <a:pt x="177" y="51"/>
                </a:cubicBezTo>
                <a:cubicBezTo>
                  <a:pt x="177" y="135"/>
                  <a:pt x="177" y="135"/>
                  <a:pt x="177" y="135"/>
                </a:cubicBezTo>
                <a:cubicBezTo>
                  <a:pt x="177" y="140"/>
                  <a:pt x="174" y="144"/>
                  <a:pt x="169" y="144"/>
                </a:cubicBezTo>
                <a:cubicBezTo>
                  <a:pt x="161" y="144"/>
                  <a:pt x="161" y="144"/>
                  <a:pt x="161" y="144"/>
                </a:cubicBezTo>
                <a:cubicBezTo>
                  <a:pt x="170" y="152"/>
                  <a:pt x="170" y="152"/>
                  <a:pt x="170" y="152"/>
                </a:cubicBezTo>
                <a:cubicBezTo>
                  <a:pt x="179" y="152"/>
                  <a:pt x="186" y="144"/>
                  <a:pt x="186" y="135"/>
                </a:cubicBezTo>
                <a:cubicBezTo>
                  <a:pt x="186" y="34"/>
                  <a:pt x="186" y="34"/>
                  <a:pt x="186" y="34"/>
                </a:cubicBezTo>
                <a:cubicBezTo>
                  <a:pt x="186" y="25"/>
                  <a:pt x="178" y="17"/>
                  <a:pt x="169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3766E-FD8F-4B44-8F50-E12BB194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06" y="1218274"/>
            <a:ext cx="4070166" cy="1198144"/>
          </a:xfrm>
          <a:prstGeom prst="rect">
            <a:avLst/>
          </a:prstGeom>
        </p:spPr>
      </p:pic>
      <p:sp>
        <p:nvSpPr>
          <p:cNvPr id="31" name="Freeform 154">
            <a:extLst>
              <a:ext uri="{FF2B5EF4-FFF2-40B4-BE49-F238E27FC236}">
                <a16:creationId xmlns:a16="http://schemas.microsoft.com/office/drawing/2014/main" id="{1498E4EA-0557-4243-871F-097CF7C5D83B}"/>
              </a:ext>
            </a:extLst>
          </p:cNvPr>
          <p:cNvSpPr>
            <a:spLocks noEditPoints="1"/>
          </p:cNvSpPr>
          <p:nvPr/>
        </p:nvSpPr>
        <p:spPr bwMode="auto">
          <a:xfrm>
            <a:off x="7464967" y="2339066"/>
            <a:ext cx="583254" cy="533372"/>
          </a:xfrm>
          <a:custGeom>
            <a:avLst/>
            <a:gdLst>
              <a:gd name="T0" fmla="*/ 111 w 186"/>
              <a:gd name="T1" fmla="*/ 95 h 152"/>
              <a:gd name="T2" fmla="*/ 122 w 186"/>
              <a:gd name="T3" fmla="*/ 55 h 152"/>
              <a:gd name="T4" fmla="*/ 110 w 186"/>
              <a:gd name="T5" fmla="*/ 3 h 152"/>
              <a:gd name="T6" fmla="*/ 80 w 186"/>
              <a:gd name="T7" fmla="*/ 4 h 152"/>
              <a:gd name="T8" fmla="*/ 64 w 186"/>
              <a:gd name="T9" fmla="*/ 54 h 152"/>
              <a:gd name="T10" fmla="*/ 74 w 186"/>
              <a:gd name="T11" fmla="*/ 95 h 152"/>
              <a:gd name="T12" fmla="*/ 29 w 186"/>
              <a:gd name="T13" fmla="*/ 147 h 152"/>
              <a:gd name="T14" fmla="*/ 152 w 186"/>
              <a:gd name="T15" fmla="*/ 152 h 152"/>
              <a:gd name="T16" fmla="*/ 126 w 186"/>
              <a:gd name="T17" fmla="*/ 115 h 152"/>
              <a:gd name="T18" fmla="*/ 61 w 186"/>
              <a:gd name="T19" fmla="*/ 123 h 152"/>
              <a:gd name="T20" fmla="*/ 83 w 186"/>
              <a:gd name="T21" fmla="*/ 95 h 152"/>
              <a:gd name="T22" fmla="*/ 72 w 186"/>
              <a:gd name="T23" fmla="*/ 68 h 152"/>
              <a:gd name="T24" fmla="*/ 72 w 186"/>
              <a:gd name="T25" fmla="*/ 51 h 152"/>
              <a:gd name="T26" fmla="*/ 84 w 186"/>
              <a:gd name="T27" fmla="*/ 12 h 152"/>
              <a:gd name="T28" fmla="*/ 98 w 186"/>
              <a:gd name="T29" fmla="*/ 8 h 152"/>
              <a:gd name="T30" fmla="*/ 114 w 186"/>
              <a:gd name="T31" fmla="*/ 23 h 152"/>
              <a:gd name="T32" fmla="*/ 113 w 186"/>
              <a:gd name="T33" fmla="*/ 57 h 152"/>
              <a:gd name="T34" fmla="*/ 112 w 186"/>
              <a:gd name="T35" fmla="*/ 69 h 152"/>
              <a:gd name="T36" fmla="*/ 124 w 186"/>
              <a:gd name="T37" fmla="*/ 123 h 152"/>
              <a:gd name="T38" fmla="*/ 147 w 186"/>
              <a:gd name="T39" fmla="*/ 143 h 152"/>
              <a:gd name="T40" fmla="*/ 20 w 186"/>
              <a:gd name="T41" fmla="*/ 113 h 152"/>
              <a:gd name="T42" fmla="*/ 29 w 186"/>
              <a:gd name="T43" fmla="*/ 69 h 152"/>
              <a:gd name="T44" fmla="*/ 29 w 186"/>
              <a:gd name="T45" fmla="*/ 68 h 152"/>
              <a:gd name="T46" fmla="*/ 29 w 186"/>
              <a:gd name="T47" fmla="*/ 55 h 152"/>
              <a:gd name="T48" fmla="*/ 35 w 186"/>
              <a:gd name="T49" fmla="*/ 28 h 152"/>
              <a:gd name="T50" fmla="*/ 46 w 186"/>
              <a:gd name="T51" fmla="*/ 25 h 152"/>
              <a:gd name="T52" fmla="*/ 53 w 186"/>
              <a:gd name="T53" fmla="*/ 22 h 152"/>
              <a:gd name="T54" fmla="*/ 46 w 186"/>
              <a:gd name="T55" fmla="*/ 17 h 152"/>
              <a:gd name="T56" fmla="*/ 18 w 186"/>
              <a:gd name="T57" fmla="*/ 36 h 152"/>
              <a:gd name="T58" fmla="*/ 22 w 186"/>
              <a:gd name="T59" fmla="*/ 74 h 152"/>
              <a:gd name="T60" fmla="*/ 18 w 186"/>
              <a:gd name="T61" fmla="*/ 105 h 152"/>
              <a:gd name="T62" fmla="*/ 4 w 186"/>
              <a:gd name="T63" fmla="*/ 135 h 152"/>
              <a:gd name="T64" fmla="*/ 27 w 186"/>
              <a:gd name="T65" fmla="*/ 126 h 152"/>
              <a:gd name="T66" fmla="*/ 20 w 186"/>
              <a:gd name="T67" fmla="*/ 113 h 152"/>
              <a:gd name="T68" fmla="*/ 158 w 186"/>
              <a:gd name="T69" fmla="*/ 91 h 152"/>
              <a:gd name="T70" fmla="*/ 164 w 186"/>
              <a:gd name="T71" fmla="*/ 59 h 152"/>
              <a:gd name="T72" fmla="*/ 153 w 186"/>
              <a:gd name="T73" fmla="*/ 20 h 152"/>
              <a:gd name="T74" fmla="*/ 131 w 186"/>
              <a:gd name="T75" fmla="*/ 18 h 152"/>
              <a:gd name="T76" fmla="*/ 134 w 186"/>
              <a:gd name="T77" fmla="*/ 26 h 152"/>
              <a:gd name="T78" fmla="*/ 149 w 186"/>
              <a:gd name="T79" fmla="*/ 27 h 152"/>
              <a:gd name="T80" fmla="*/ 159 w 186"/>
              <a:gd name="T81" fmla="*/ 39 h 152"/>
              <a:gd name="T82" fmla="*/ 156 w 186"/>
              <a:gd name="T83" fmla="*/ 61 h 152"/>
              <a:gd name="T84" fmla="*/ 157 w 186"/>
              <a:gd name="T85" fmla="*/ 69 h 152"/>
              <a:gd name="T86" fmla="*/ 150 w 186"/>
              <a:gd name="T87" fmla="*/ 91 h 152"/>
              <a:gd name="T88" fmla="*/ 177 w 186"/>
              <a:gd name="T89" fmla="*/ 126 h 152"/>
              <a:gd name="T90" fmla="*/ 163 w 186"/>
              <a:gd name="T91" fmla="*/ 135 h 152"/>
              <a:gd name="T92" fmla="*/ 186 w 186"/>
              <a:gd name="T93" fmla="*/ 13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6" h="152">
                <a:moveTo>
                  <a:pt x="126" y="115"/>
                </a:moveTo>
                <a:cubicBezTo>
                  <a:pt x="126" y="115"/>
                  <a:pt x="111" y="111"/>
                  <a:pt x="111" y="95"/>
                </a:cubicBezTo>
                <a:cubicBezTo>
                  <a:pt x="111" y="81"/>
                  <a:pt x="117" y="76"/>
                  <a:pt x="120" y="73"/>
                </a:cubicBezTo>
                <a:cubicBezTo>
                  <a:pt x="120" y="73"/>
                  <a:pt x="125" y="69"/>
                  <a:pt x="122" y="55"/>
                </a:cubicBezTo>
                <a:cubicBezTo>
                  <a:pt x="127" y="47"/>
                  <a:pt x="129" y="35"/>
                  <a:pt x="122" y="19"/>
                </a:cubicBezTo>
                <a:cubicBezTo>
                  <a:pt x="118" y="10"/>
                  <a:pt x="115" y="5"/>
                  <a:pt x="110" y="3"/>
                </a:cubicBezTo>
                <a:cubicBezTo>
                  <a:pt x="106" y="0"/>
                  <a:pt x="102" y="0"/>
                  <a:pt x="98" y="0"/>
                </a:cubicBezTo>
                <a:cubicBezTo>
                  <a:pt x="90" y="0"/>
                  <a:pt x="83" y="2"/>
                  <a:pt x="80" y="4"/>
                </a:cubicBezTo>
                <a:cubicBezTo>
                  <a:pt x="72" y="8"/>
                  <a:pt x="66" y="12"/>
                  <a:pt x="61" y="25"/>
                </a:cubicBezTo>
                <a:cubicBezTo>
                  <a:pt x="56" y="36"/>
                  <a:pt x="62" y="48"/>
                  <a:pt x="64" y="54"/>
                </a:cubicBezTo>
                <a:cubicBezTo>
                  <a:pt x="61" y="68"/>
                  <a:pt x="66" y="73"/>
                  <a:pt x="66" y="73"/>
                </a:cubicBezTo>
                <a:cubicBezTo>
                  <a:pt x="68" y="76"/>
                  <a:pt x="74" y="81"/>
                  <a:pt x="74" y="95"/>
                </a:cubicBezTo>
                <a:cubicBezTo>
                  <a:pt x="74" y="111"/>
                  <a:pt x="59" y="115"/>
                  <a:pt x="59" y="115"/>
                </a:cubicBezTo>
                <a:cubicBezTo>
                  <a:pt x="50" y="118"/>
                  <a:pt x="29" y="125"/>
                  <a:pt x="29" y="147"/>
                </a:cubicBezTo>
                <a:cubicBezTo>
                  <a:pt x="29" y="147"/>
                  <a:pt x="29" y="152"/>
                  <a:pt x="34" y="152"/>
                </a:cubicBezTo>
                <a:cubicBezTo>
                  <a:pt x="152" y="152"/>
                  <a:pt x="152" y="152"/>
                  <a:pt x="152" y="152"/>
                </a:cubicBezTo>
                <a:cubicBezTo>
                  <a:pt x="156" y="152"/>
                  <a:pt x="156" y="147"/>
                  <a:pt x="156" y="147"/>
                </a:cubicBezTo>
                <a:cubicBezTo>
                  <a:pt x="156" y="125"/>
                  <a:pt x="136" y="118"/>
                  <a:pt x="126" y="115"/>
                </a:cubicBezTo>
                <a:close/>
                <a:moveTo>
                  <a:pt x="38" y="143"/>
                </a:moveTo>
                <a:cubicBezTo>
                  <a:pt x="40" y="131"/>
                  <a:pt x="51" y="127"/>
                  <a:pt x="61" y="123"/>
                </a:cubicBezTo>
                <a:cubicBezTo>
                  <a:pt x="62" y="123"/>
                  <a:pt x="62" y="123"/>
                  <a:pt x="62" y="123"/>
                </a:cubicBezTo>
                <a:cubicBezTo>
                  <a:pt x="69" y="121"/>
                  <a:pt x="83" y="112"/>
                  <a:pt x="83" y="95"/>
                </a:cubicBezTo>
                <a:cubicBezTo>
                  <a:pt x="83" y="80"/>
                  <a:pt x="77" y="73"/>
                  <a:pt x="73" y="69"/>
                </a:cubicBezTo>
                <a:cubicBezTo>
                  <a:pt x="73" y="69"/>
                  <a:pt x="72" y="68"/>
                  <a:pt x="72" y="68"/>
                </a:cubicBezTo>
                <a:cubicBezTo>
                  <a:pt x="72" y="67"/>
                  <a:pt x="71" y="64"/>
                  <a:pt x="73" y="56"/>
                </a:cubicBezTo>
                <a:cubicBezTo>
                  <a:pt x="73" y="53"/>
                  <a:pt x="72" y="51"/>
                  <a:pt x="72" y="51"/>
                </a:cubicBezTo>
                <a:cubicBezTo>
                  <a:pt x="70" y="45"/>
                  <a:pt x="65" y="36"/>
                  <a:pt x="69" y="28"/>
                </a:cubicBezTo>
                <a:cubicBezTo>
                  <a:pt x="73" y="17"/>
                  <a:pt x="77" y="15"/>
                  <a:pt x="84" y="12"/>
                </a:cubicBezTo>
                <a:cubicBezTo>
                  <a:pt x="84" y="12"/>
                  <a:pt x="84" y="12"/>
                  <a:pt x="85" y="11"/>
                </a:cubicBezTo>
                <a:cubicBezTo>
                  <a:pt x="86" y="10"/>
                  <a:pt x="92" y="8"/>
                  <a:pt x="98" y="8"/>
                </a:cubicBezTo>
                <a:cubicBezTo>
                  <a:pt x="101" y="8"/>
                  <a:pt x="104" y="9"/>
                  <a:pt x="106" y="10"/>
                </a:cubicBezTo>
                <a:cubicBezTo>
                  <a:pt x="108" y="11"/>
                  <a:pt x="111" y="14"/>
                  <a:pt x="114" y="23"/>
                </a:cubicBezTo>
                <a:cubicBezTo>
                  <a:pt x="121" y="38"/>
                  <a:pt x="117" y="47"/>
                  <a:pt x="115" y="50"/>
                </a:cubicBezTo>
                <a:cubicBezTo>
                  <a:pt x="113" y="52"/>
                  <a:pt x="113" y="54"/>
                  <a:pt x="113" y="57"/>
                </a:cubicBezTo>
                <a:cubicBezTo>
                  <a:pt x="115" y="64"/>
                  <a:pt x="114" y="67"/>
                  <a:pt x="114" y="67"/>
                </a:cubicBezTo>
                <a:cubicBezTo>
                  <a:pt x="114" y="67"/>
                  <a:pt x="113" y="69"/>
                  <a:pt x="112" y="69"/>
                </a:cubicBezTo>
                <a:cubicBezTo>
                  <a:pt x="109" y="73"/>
                  <a:pt x="103" y="80"/>
                  <a:pt x="103" y="95"/>
                </a:cubicBezTo>
                <a:cubicBezTo>
                  <a:pt x="103" y="112"/>
                  <a:pt x="116" y="121"/>
                  <a:pt x="124" y="123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35" y="127"/>
                  <a:pt x="145" y="131"/>
                  <a:pt x="147" y="143"/>
                </a:cubicBezTo>
                <a:lnTo>
                  <a:pt x="38" y="143"/>
                </a:lnTo>
                <a:close/>
                <a:moveTo>
                  <a:pt x="20" y="113"/>
                </a:moveTo>
                <a:cubicBezTo>
                  <a:pt x="26" y="112"/>
                  <a:pt x="36" y="105"/>
                  <a:pt x="36" y="91"/>
                </a:cubicBezTo>
                <a:cubicBezTo>
                  <a:pt x="36" y="78"/>
                  <a:pt x="32" y="72"/>
                  <a:pt x="29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69"/>
                  <a:pt x="29" y="69"/>
                  <a:pt x="29" y="68"/>
                </a:cubicBezTo>
                <a:cubicBezTo>
                  <a:pt x="29" y="68"/>
                  <a:pt x="28" y="66"/>
                  <a:pt x="29" y="61"/>
                </a:cubicBezTo>
                <a:cubicBezTo>
                  <a:pt x="30" y="59"/>
                  <a:pt x="29" y="57"/>
                  <a:pt x="29" y="55"/>
                </a:cubicBezTo>
                <a:cubicBezTo>
                  <a:pt x="27" y="52"/>
                  <a:pt x="24" y="45"/>
                  <a:pt x="26" y="39"/>
                </a:cubicBezTo>
                <a:cubicBezTo>
                  <a:pt x="30" y="30"/>
                  <a:pt x="31" y="30"/>
                  <a:pt x="35" y="28"/>
                </a:cubicBezTo>
                <a:cubicBezTo>
                  <a:pt x="36" y="28"/>
                  <a:pt x="36" y="27"/>
                  <a:pt x="37" y="27"/>
                </a:cubicBezTo>
                <a:cubicBezTo>
                  <a:pt x="38" y="27"/>
                  <a:pt x="42" y="25"/>
                  <a:pt x="46" y="25"/>
                </a:cubicBezTo>
                <a:cubicBezTo>
                  <a:pt x="48" y="25"/>
                  <a:pt x="50" y="25"/>
                  <a:pt x="52" y="26"/>
                </a:cubicBezTo>
                <a:cubicBezTo>
                  <a:pt x="52" y="25"/>
                  <a:pt x="52" y="23"/>
                  <a:pt x="53" y="22"/>
                </a:cubicBezTo>
                <a:cubicBezTo>
                  <a:pt x="53" y="20"/>
                  <a:pt x="54" y="19"/>
                  <a:pt x="55" y="18"/>
                </a:cubicBezTo>
                <a:cubicBezTo>
                  <a:pt x="52" y="17"/>
                  <a:pt x="49" y="17"/>
                  <a:pt x="46" y="17"/>
                </a:cubicBezTo>
                <a:cubicBezTo>
                  <a:pt x="40" y="17"/>
                  <a:pt x="34" y="19"/>
                  <a:pt x="32" y="20"/>
                </a:cubicBezTo>
                <a:cubicBezTo>
                  <a:pt x="25" y="23"/>
                  <a:pt x="22" y="26"/>
                  <a:pt x="18" y="36"/>
                </a:cubicBezTo>
                <a:cubicBezTo>
                  <a:pt x="15" y="45"/>
                  <a:pt x="19" y="54"/>
                  <a:pt x="21" y="59"/>
                </a:cubicBezTo>
                <a:cubicBezTo>
                  <a:pt x="18" y="70"/>
                  <a:pt x="22" y="74"/>
                  <a:pt x="22" y="74"/>
                </a:cubicBezTo>
                <a:cubicBezTo>
                  <a:pt x="24" y="76"/>
                  <a:pt x="27" y="80"/>
                  <a:pt x="27" y="91"/>
                </a:cubicBezTo>
                <a:cubicBezTo>
                  <a:pt x="27" y="103"/>
                  <a:pt x="18" y="105"/>
                  <a:pt x="18" y="105"/>
                </a:cubicBezTo>
                <a:cubicBezTo>
                  <a:pt x="10" y="108"/>
                  <a:pt x="0" y="114"/>
                  <a:pt x="0" y="130"/>
                </a:cubicBezTo>
                <a:cubicBezTo>
                  <a:pt x="0" y="130"/>
                  <a:pt x="0" y="135"/>
                  <a:pt x="4" y="135"/>
                </a:cubicBezTo>
                <a:cubicBezTo>
                  <a:pt x="23" y="135"/>
                  <a:pt x="23" y="135"/>
                  <a:pt x="23" y="135"/>
                </a:cubicBezTo>
                <a:cubicBezTo>
                  <a:pt x="24" y="132"/>
                  <a:pt x="25" y="129"/>
                  <a:pt x="27" y="126"/>
                </a:cubicBezTo>
                <a:cubicBezTo>
                  <a:pt x="9" y="126"/>
                  <a:pt x="9" y="126"/>
                  <a:pt x="9" y="126"/>
                </a:cubicBezTo>
                <a:cubicBezTo>
                  <a:pt x="10" y="118"/>
                  <a:pt x="15" y="115"/>
                  <a:pt x="20" y="113"/>
                </a:cubicBezTo>
                <a:close/>
                <a:moveTo>
                  <a:pt x="168" y="105"/>
                </a:moveTo>
                <a:cubicBezTo>
                  <a:pt x="168" y="105"/>
                  <a:pt x="158" y="103"/>
                  <a:pt x="158" y="91"/>
                </a:cubicBezTo>
                <a:cubicBezTo>
                  <a:pt x="158" y="80"/>
                  <a:pt x="161" y="76"/>
                  <a:pt x="163" y="74"/>
                </a:cubicBezTo>
                <a:cubicBezTo>
                  <a:pt x="163" y="74"/>
                  <a:pt x="167" y="70"/>
                  <a:pt x="164" y="59"/>
                </a:cubicBezTo>
                <a:cubicBezTo>
                  <a:pt x="167" y="54"/>
                  <a:pt x="171" y="45"/>
                  <a:pt x="167" y="36"/>
                </a:cubicBezTo>
                <a:cubicBezTo>
                  <a:pt x="163" y="26"/>
                  <a:pt x="160" y="23"/>
                  <a:pt x="153" y="20"/>
                </a:cubicBezTo>
                <a:cubicBezTo>
                  <a:pt x="151" y="19"/>
                  <a:pt x="145" y="17"/>
                  <a:pt x="139" y="17"/>
                </a:cubicBezTo>
                <a:cubicBezTo>
                  <a:pt x="136" y="17"/>
                  <a:pt x="133" y="17"/>
                  <a:pt x="131" y="18"/>
                </a:cubicBezTo>
                <a:cubicBezTo>
                  <a:pt x="132" y="21"/>
                  <a:pt x="133" y="24"/>
                  <a:pt x="133" y="26"/>
                </a:cubicBezTo>
                <a:cubicBezTo>
                  <a:pt x="133" y="26"/>
                  <a:pt x="134" y="26"/>
                  <a:pt x="134" y="26"/>
                </a:cubicBezTo>
                <a:cubicBezTo>
                  <a:pt x="135" y="25"/>
                  <a:pt x="137" y="25"/>
                  <a:pt x="139" y="25"/>
                </a:cubicBezTo>
                <a:cubicBezTo>
                  <a:pt x="144" y="25"/>
                  <a:pt x="148" y="27"/>
                  <a:pt x="149" y="27"/>
                </a:cubicBezTo>
                <a:cubicBezTo>
                  <a:pt x="149" y="27"/>
                  <a:pt x="150" y="28"/>
                  <a:pt x="150" y="28"/>
                </a:cubicBezTo>
                <a:cubicBezTo>
                  <a:pt x="154" y="30"/>
                  <a:pt x="156" y="30"/>
                  <a:pt x="159" y="39"/>
                </a:cubicBezTo>
                <a:cubicBezTo>
                  <a:pt x="162" y="45"/>
                  <a:pt x="159" y="52"/>
                  <a:pt x="157" y="55"/>
                </a:cubicBezTo>
                <a:cubicBezTo>
                  <a:pt x="156" y="57"/>
                  <a:pt x="156" y="59"/>
                  <a:pt x="156" y="61"/>
                </a:cubicBezTo>
                <a:cubicBezTo>
                  <a:pt x="157" y="66"/>
                  <a:pt x="157" y="68"/>
                  <a:pt x="157" y="68"/>
                </a:cubicBezTo>
                <a:cubicBezTo>
                  <a:pt x="157" y="69"/>
                  <a:pt x="157" y="69"/>
                  <a:pt x="157" y="69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4" y="72"/>
                  <a:pt x="150" y="78"/>
                  <a:pt x="150" y="91"/>
                </a:cubicBezTo>
                <a:cubicBezTo>
                  <a:pt x="150" y="105"/>
                  <a:pt x="160" y="112"/>
                  <a:pt x="165" y="113"/>
                </a:cubicBezTo>
                <a:cubicBezTo>
                  <a:pt x="171" y="115"/>
                  <a:pt x="176" y="118"/>
                  <a:pt x="177" y="126"/>
                </a:cubicBezTo>
                <a:cubicBezTo>
                  <a:pt x="159" y="126"/>
                  <a:pt x="159" y="126"/>
                  <a:pt x="159" y="126"/>
                </a:cubicBezTo>
                <a:cubicBezTo>
                  <a:pt x="160" y="129"/>
                  <a:pt x="162" y="132"/>
                  <a:pt x="163" y="135"/>
                </a:cubicBezTo>
                <a:cubicBezTo>
                  <a:pt x="181" y="135"/>
                  <a:pt x="181" y="135"/>
                  <a:pt x="181" y="135"/>
                </a:cubicBezTo>
                <a:cubicBezTo>
                  <a:pt x="186" y="135"/>
                  <a:pt x="186" y="130"/>
                  <a:pt x="186" y="130"/>
                </a:cubicBezTo>
                <a:cubicBezTo>
                  <a:pt x="186" y="114"/>
                  <a:pt x="175" y="108"/>
                  <a:pt x="168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95415-DEC4-194F-BA98-EFEEF988ED0B}"/>
              </a:ext>
            </a:extLst>
          </p:cNvPr>
          <p:cNvSpPr txBox="1"/>
          <p:nvPr/>
        </p:nvSpPr>
        <p:spPr>
          <a:xfrm>
            <a:off x="7052690" y="2977909"/>
            <a:ext cx="1513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Profile Organization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8DB5D-E9D2-1041-944D-EDE966EFED8B}"/>
              </a:ext>
            </a:extLst>
          </p:cNvPr>
          <p:cNvSpPr txBox="1"/>
          <p:nvPr/>
        </p:nvSpPr>
        <p:spPr>
          <a:xfrm>
            <a:off x="10736184" y="2936053"/>
            <a:ext cx="1231186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Meeting Summary &amp; Keywords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C134C-ABFE-B04E-94EA-B4B08A662B66}"/>
              </a:ext>
            </a:extLst>
          </p:cNvPr>
          <p:cNvSpPr txBox="1"/>
          <p:nvPr/>
        </p:nvSpPr>
        <p:spPr>
          <a:xfrm>
            <a:off x="8327447" y="2977909"/>
            <a:ext cx="134874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Profile Search Engine</a:t>
            </a:r>
          </a:p>
        </p:txBody>
      </p:sp>
      <p:sp>
        <p:nvSpPr>
          <p:cNvPr id="36" name="Freeform 91">
            <a:extLst>
              <a:ext uri="{FF2B5EF4-FFF2-40B4-BE49-F238E27FC236}">
                <a16:creationId xmlns:a16="http://schemas.microsoft.com/office/drawing/2014/main" id="{C3DC317D-B33D-6441-98B9-4DDBD0A8CDCF}"/>
              </a:ext>
            </a:extLst>
          </p:cNvPr>
          <p:cNvSpPr>
            <a:spLocks noEditPoints="1"/>
          </p:cNvSpPr>
          <p:nvPr/>
        </p:nvSpPr>
        <p:spPr bwMode="auto">
          <a:xfrm>
            <a:off x="9736031" y="2367386"/>
            <a:ext cx="661538" cy="476733"/>
          </a:xfrm>
          <a:custGeom>
            <a:avLst/>
            <a:gdLst>
              <a:gd name="T0" fmla="*/ 67 w 185"/>
              <a:gd name="T1" fmla="*/ 42 h 168"/>
              <a:gd name="T2" fmla="*/ 0 w 185"/>
              <a:gd name="T3" fmla="*/ 99 h 168"/>
              <a:gd name="T4" fmla="*/ 20 w 185"/>
              <a:gd name="T5" fmla="*/ 140 h 168"/>
              <a:gd name="T6" fmla="*/ 12 w 185"/>
              <a:gd name="T7" fmla="*/ 168 h 168"/>
              <a:gd name="T8" fmla="*/ 50 w 185"/>
              <a:gd name="T9" fmla="*/ 154 h 168"/>
              <a:gd name="T10" fmla="*/ 67 w 185"/>
              <a:gd name="T11" fmla="*/ 156 h 168"/>
              <a:gd name="T12" fmla="*/ 135 w 185"/>
              <a:gd name="T13" fmla="*/ 99 h 168"/>
              <a:gd name="T14" fmla="*/ 67 w 185"/>
              <a:gd name="T15" fmla="*/ 42 h 168"/>
              <a:gd name="T16" fmla="*/ 67 w 185"/>
              <a:gd name="T17" fmla="*/ 147 h 168"/>
              <a:gd name="T18" fmla="*/ 52 w 185"/>
              <a:gd name="T19" fmla="*/ 146 h 168"/>
              <a:gd name="T20" fmla="*/ 50 w 185"/>
              <a:gd name="T21" fmla="*/ 145 h 168"/>
              <a:gd name="T22" fmla="*/ 47 w 185"/>
              <a:gd name="T23" fmla="*/ 146 h 168"/>
              <a:gd name="T24" fmla="*/ 25 w 185"/>
              <a:gd name="T25" fmla="*/ 154 h 168"/>
              <a:gd name="T26" fmla="*/ 28 w 185"/>
              <a:gd name="T27" fmla="*/ 142 h 168"/>
              <a:gd name="T28" fmla="*/ 26 w 185"/>
              <a:gd name="T29" fmla="*/ 133 h 168"/>
              <a:gd name="T30" fmla="*/ 8 w 185"/>
              <a:gd name="T31" fmla="*/ 99 h 168"/>
              <a:gd name="T32" fmla="*/ 67 w 185"/>
              <a:gd name="T33" fmla="*/ 50 h 168"/>
              <a:gd name="T34" fmla="*/ 126 w 185"/>
              <a:gd name="T35" fmla="*/ 99 h 168"/>
              <a:gd name="T36" fmla="*/ 67 w 185"/>
              <a:gd name="T37" fmla="*/ 147 h 168"/>
              <a:gd name="T38" fmla="*/ 185 w 185"/>
              <a:gd name="T39" fmla="*/ 57 h 168"/>
              <a:gd name="T40" fmla="*/ 118 w 185"/>
              <a:gd name="T41" fmla="*/ 0 h 168"/>
              <a:gd name="T42" fmla="*/ 56 w 185"/>
              <a:gd name="T43" fmla="*/ 34 h 168"/>
              <a:gd name="T44" fmla="*/ 66 w 185"/>
              <a:gd name="T45" fmla="*/ 33 h 168"/>
              <a:gd name="T46" fmla="*/ 118 w 185"/>
              <a:gd name="T47" fmla="*/ 8 h 168"/>
              <a:gd name="T48" fmla="*/ 177 w 185"/>
              <a:gd name="T49" fmla="*/ 57 h 168"/>
              <a:gd name="T50" fmla="*/ 159 w 185"/>
              <a:gd name="T51" fmla="*/ 91 h 168"/>
              <a:gd name="T52" fmla="*/ 156 w 185"/>
              <a:gd name="T53" fmla="*/ 100 h 168"/>
              <a:gd name="T54" fmla="*/ 160 w 185"/>
              <a:gd name="T55" fmla="*/ 112 h 168"/>
              <a:gd name="T56" fmla="*/ 142 w 185"/>
              <a:gd name="T57" fmla="*/ 106 h 168"/>
              <a:gd name="T58" fmla="*/ 141 w 185"/>
              <a:gd name="T59" fmla="*/ 114 h 168"/>
              <a:gd name="T60" fmla="*/ 172 w 185"/>
              <a:gd name="T61" fmla="*/ 126 h 168"/>
              <a:gd name="T62" fmla="*/ 164 w 185"/>
              <a:gd name="T63" fmla="*/ 98 h 168"/>
              <a:gd name="T64" fmla="*/ 185 w 185"/>
              <a:gd name="T65" fmla="*/ 5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5" h="168">
                <a:moveTo>
                  <a:pt x="67" y="42"/>
                </a:moveTo>
                <a:cubicBezTo>
                  <a:pt x="30" y="42"/>
                  <a:pt x="0" y="67"/>
                  <a:pt x="0" y="99"/>
                </a:cubicBezTo>
                <a:cubicBezTo>
                  <a:pt x="0" y="115"/>
                  <a:pt x="8" y="130"/>
                  <a:pt x="20" y="140"/>
                </a:cubicBezTo>
                <a:cubicBezTo>
                  <a:pt x="12" y="168"/>
                  <a:pt x="12" y="168"/>
                  <a:pt x="12" y="168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5" y="155"/>
                  <a:pt x="61" y="156"/>
                  <a:pt x="67" y="156"/>
                </a:cubicBezTo>
                <a:cubicBezTo>
                  <a:pt x="104" y="156"/>
                  <a:pt x="135" y="130"/>
                  <a:pt x="135" y="99"/>
                </a:cubicBezTo>
                <a:cubicBezTo>
                  <a:pt x="135" y="67"/>
                  <a:pt x="104" y="42"/>
                  <a:pt x="67" y="42"/>
                </a:cubicBezTo>
                <a:close/>
                <a:moveTo>
                  <a:pt x="67" y="147"/>
                </a:moveTo>
                <a:cubicBezTo>
                  <a:pt x="62" y="147"/>
                  <a:pt x="57" y="147"/>
                  <a:pt x="52" y="146"/>
                </a:cubicBezTo>
                <a:cubicBezTo>
                  <a:pt x="51" y="146"/>
                  <a:pt x="51" y="145"/>
                  <a:pt x="50" y="145"/>
                </a:cubicBezTo>
                <a:cubicBezTo>
                  <a:pt x="49" y="145"/>
                  <a:pt x="48" y="146"/>
                  <a:pt x="47" y="146"/>
                </a:cubicBezTo>
                <a:cubicBezTo>
                  <a:pt x="25" y="154"/>
                  <a:pt x="25" y="154"/>
                  <a:pt x="25" y="154"/>
                </a:cubicBezTo>
                <a:cubicBezTo>
                  <a:pt x="28" y="142"/>
                  <a:pt x="28" y="142"/>
                  <a:pt x="28" y="142"/>
                </a:cubicBezTo>
                <a:cubicBezTo>
                  <a:pt x="29" y="139"/>
                  <a:pt x="28" y="135"/>
                  <a:pt x="26" y="133"/>
                </a:cubicBezTo>
                <a:cubicBezTo>
                  <a:pt x="14" y="124"/>
                  <a:pt x="8" y="112"/>
                  <a:pt x="8" y="99"/>
                </a:cubicBezTo>
                <a:cubicBezTo>
                  <a:pt x="8" y="72"/>
                  <a:pt x="34" y="50"/>
                  <a:pt x="67" y="50"/>
                </a:cubicBezTo>
                <a:cubicBezTo>
                  <a:pt x="100" y="50"/>
                  <a:pt x="126" y="72"/>
                  <a:pt x="126" y="99"/>
                </a:cubicBezTo>
                <a:cubicBezTo>
                  <a:pt x="126" y="126"/>
                  <a:pt x="100" y="147"/>
                  <a:pt x="67" y="147"/>
                </a:cubicBezTo>
                <a:close/>
                <a:moveTo>
                  <a:pt x="185" y="57"/>
                </a:moveTo>
                <a:cubicBezTo>
                  <a:pt x="185" y="25"/>
                  <a:pt x="155" y="0"/>
                  <a:pt x="118" y="0"/>
                </a:cubicBezTo>
                <a:cubicBezTo>
                  <a:pt x="90" y="0"/>
                  <a:pt x="66" y="14"/>
                  <a:pt x="56" y="34"/>
                </a:cubicBezTo>
                <a:cubicBezTo>
                  <a:pt x="59" y="34"/>
                  <a:pt x="62" y="34"/>
                  <a:pt x="66" y="33"/>
                </a:cubicBezTo>
                <a:cubicBezTo>
                  <a:pt x="76" y="18"/>
                  <a:pt x="95" y="8"/>
                  <a:pt x="118" y="8"/>
                </a:cubicBezTo>
                <a:cubicBezTo>
                  <a:pt x="150" y="8"/>
                  <a:pt x="177" y="30"/>
                  <a:pt x="177" y="57"/>
                </a:cubicBezTo>
                <a:cubicBezTo>
                  <a:pt x="177" y="70"/>
                  <a:pt x="170" y="82"/>
                  <a:pt x="159" y="91"/>
                </a:cubicBezTo>
                <a:cubicBezTo>
                  <a:pt x="156" y="93"/>
                  <a:pt x="155" y="97"/>
                  <a:pt x="156" y="100"/>
                </a:cubicBezTo>
                <a:cubicBezTo>
                  <a:pt x="160" y="112"/>
                  <a:pt x="160" y="112"/>
                  <a:pt x="160" y="112"/>
                </a:cubicBezTo>
                <a:cubicBezTo>
                  <a:pt x="142" y="106"/>
                  <a:pt x="142" y="106"/>
                  <a:pt x="142" y="106"/>
                </a:cubicBezTo>
                <a:cubicBezTo>
                  <a:pt x="142" y="108"/>
                  <a:pt x="141" y="111"/>
                  <a:pt x="141" y="114"/>
                </a:cubicBezTo>
                <a:cubicBezTo>
                  <a:pt x="172" y="126"/>
                  <a:pt x="172" y="126"/>
                  <a:pt x="172" y="126"/>
                </a:cubicBezTo>
                <a:cubicBezTo>
                  <a:pt x="164" y="98"/>
                  <a:pt x="164" y="98"/>
                  <a:pt x="164" y="98"/>
                </a:cubicBezTo>
                <a:cubicBezTo>
                  <a:pt x="177" y="87"/>
                  <a:pt x="185" y="73"/>
                  <a:pt x="18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DD484-49CE-884E-84D8-0CAE9376E39E}"/>
              </a:ext>
            </a:extLst>
          </p:cNvPr>
          <p:cNvSpPr txBox="1"/>
          <p:nvPr/>
        </p:nvSpPr>
        <p:spPr>
          <a:xfrm>
            <a:off x="9572291" y="2870187"/>
            <a:ext cx="1179601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Speech Recognition &amp; Recording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6F1602-18CC-F04B-ABD0-54DB6966BB1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809252" y="3439574"/>
            <a:ext cx="1414991" cy="14951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9EA0B5-98EA-DB43-81FD-1DB1041189C2}"/>
              </a:ext>
            </a:extLst>
          </p:cNvPr>
          <p:cNvCxnSpPr>
            <a:cxnSpLocks/>
          </p:cNvCxnSpPr>
          <p:nvPr/>
        </p:nvCxnSpPr>
        <p:spPr>
          <a:xfrm>
            <a:off x="9048068" y="3501129"/>
            <a:ext cx="413113" cy="1317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CDA6B2-1668-404A-BA46-41684F80ACA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689634" y="3516518"/>
            <a:ext cx="472458" cy="13020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D7564E-7B60-DC4D-8120-DE407EDB4875}"/>
              </a:ext>
            </a:extLst>
          </p:cNvPr>
          <p:cNvCxnSpPr>
            <a:cxnSpLocks/>
          </p:cNvCxnSpPr>
          <p:nvPr/>
        </p:nvCxnSpPr>
        <p:spPr>
          <a:xfrm flipH="1">
            <a:off x="9954202" y="3662712"/>
            <a:ext cx="1321435" cy="12529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DE91D1B-690E-0D44-B021-C39C6591A73C}"/>
              </a:ext>
            </a:extLst>
          </p:cNvPr>
          <p:cNvSpPr txBox="1"/>
          <p:nvPr/>
        </p:nvSpPr>
        <p:spPr>
          <a:xfrm>
            <a:off x="8814614" y="5603037"/>
            <a:ext cx="1513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Minimize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wasted time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9131BD-BE1B-A741-84C6-BDFE0E2CE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78" y="204059"/>
            <a:ext cx="1256019" cy="494311"/>
          </a:xfrm>
          <a:prstGeom prst="rect">
            <a:avLst/>
          </a:prstGeom>
        </p:spPr>
      </p:pic>
      <p:pic>
        <p:nvPicPr>
          <p:cNvPr id="35" name="그림 34" descr="파충류, 거북이, 동물이(가) 표시된 사진&#10;&#10;자동 생성된 설명">
            <a:extLst>
              <a:ext uri="{FF2B5EF4-FFF2-40B4-BE49-F238E27FC236}">
                <a16:creationId xmlns:a16="http://schemas.microsoft.com/office/drawing/2014/main" id="{F4CB5D80-585A-41BB-9085-2772FAFB9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977" y="4591599"/>
            <a:ext cx="1166200" cy="5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7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63D03-C56B-6148-84E6-CB047056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152FC-D2A7-754A-9C2C-ADD43A21E4F3}"/>
              </a:ext>
            </a:extLst>
          </p:cNvPr>
          <p:cNvCxnSpPr>
            <a:cxnSpLocks/>
          </p:cNvCxnSpPr>
          <p:nvPr/>
        </p:nvCxnSpPr>
        <p:spPr>
          <a:xfrm>
            <a:off x="83746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A5417C-E772-AB49-8AE4-9BA8E8A4BFE3}"/>
              </a:ext>
            </a:extLst>
          </p:cNvPr>
          <p:cNvCxnSpPr>
            <a:cxnSpLocks/>
          </p:cNvCxnSpPr>
          <p:nvPr/>
        </p:nvCxnSpPr>
        <p:spPr>
          <a:xfrm>
            <a:off x="258423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618546-EF94-E54D-81C4-9FA4E4B1ABA0}"/>
              </a:ext>
            </a:extLst>
          </p:cNvPr>
          <p:cNvCxnSpPr>
            <a:cxnSpLocks/>
          </p:cNvCxnSpPr>
          <p:nvPr/>
        </p:nvCxnSpPr>
        <p:spPr>
          <a:xfrm>
            <a:off x="4331001" y="6457950"/>
            <a:ext cx="168097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668C96-1218-5E42-BE56-9AC63941C6C9}"/>
              </a:ext>
            </a:extLst>
          </p:cNvPr>
          <p:cNvCxnSpPr>
            <a:cxnSpLocks/>
          </p:cNvCxnSpPr>
          <p:nvPr/>
        </p:nvCxnSpPr>
        <p:spPr>
          <a:xfrm>
            <a:off x="607777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A9B8E3-4D62-EA49-B263-54C2CB34DF29}"/>
              </a:ext>
            </a:extLst>
          </p:cNvPr>
          <p:cNvCxnSpPr>
            <a:cxnSpLocks/>
          </p:cNvCxnSpPr>
          <p:nvPr/>
        </p:nvCxnSpPr>
        <p:spPr>
          <a:xfrm>
            <a:off x="7824541" y="6457950"/>
            <a:ext cx="169468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EF3699-5871-1846-BBBA-AD8404B70838}"/>
              </a:ext>
            </a:extLst>
          </p:cNvPr>
          <p:cNvCxnSpPr>
            <a:cxnSpLocks/>
          </p:cNvCxnSpPr>
          <p:nvPr/>
        </p:nvCxnSpPr>
        <p:spPr>
          <a:xfrm>
            <a:off x="9585026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2A7E66-2048-1349-A1A3-14D5E8F67AF0}"/>
              </a:ext>
            </a:extLst>
          </p:cNvPr>
          <p:cNvSpPr txBox="1"/>
          <p:nvPr/>
        </p:nvSpPr>
        <p:spPr>
          <a:xfrm>
            <a:off x="1024457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89296-6163-E64B-BFB1-9CF8FE24D058}"/>
              </a:ext>
            </a:extLst>
          </p:cNvPr>
          <p:cNvSpPr txBox="1"/>
          <p:nvPr/>
        </p:nvSpPr>
        <p:spPr>
          <a:xfrm>
            <a:off x="2765097" y="619260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Interview Summary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8D37-8223-9E4C-B7FF-FDAA5C25B8B1}"/>
              </a:ext>
            </a:extLst>
          </p:cNvPr>
          <p:cNvSpPr txBox="1"/>
          <p:nvPr/>
        </p:nvSpPr>
        <p:spPr>
          <a:xfrm>
            <a:off x="4519706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Problem Diagnoses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75008-0A49-D84F-975D-6ACB8037E981}"/>
              </a:ext>
            </a:extLst>
          </p:cNvPr>
          <p:cNvSpPr txBox="1"/>
          <p:nvPr/>
        </p:nvSpPr>
        <p:spPr>
          <a:xfrm>
            <a:off x="6327389" y="619260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Solution Proposal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CBC61-F081-4C44-9B43-7B4F3226F785}"/>
              </a:ext>
            </a:extLst>
          </p:cNvPr>
          <p:cNvSpPr txBox="1"/>
          <p:nvPr/>
        </p:nvSpPr>
        <p:spPr>
          <a:xfrm>
            <a:off x="7934343" y="6192604"/>
            <a:ext cx="1475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Demonstration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EA9EB-570D-7246-9A92-4E0E0E238D14}"/>
              </a:ext>
            </a:extLst>
          </p:cNvPr>
          <p:cNvSpPr txBox="1"/>
          <p:nvPr/>
        </p:nvSpPr>
        <p:spPr>
          <a:xfrm>
            <a:off x="9660719" y="6192604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Business Opportunities</a:t>
            </a:r>
            <a:endParaRPr lang="en-US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Google Shape;372;p2">
            <a:extLst>
              <a:ext uri="{FF2B5EF4-FFF2-40B4-BE49-F238E27FC236}">
                <a16:creationId xmlns:a16="http://schemas.microsoft.com/office/drawing/2014/main" id="{3181326D-F7B5-E249-8F16-6E058B2A87E0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사업화 장점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B212B-C500-5949-AACC-1BA72DD828E1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31900D-4CCA-432A-8786-012A7278C580}"/>
              </a:ext>
            </a:extLst>
          </p:cNvPr>
          <p:cNvSpPr txBox="1"/>
          <p:nvPr/>
        </p:nvSpPr>
        <p:spPr>
          <a:xfrm>
            <a:off x="837461" y="2475877"/>
            <a:ext cx="6639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이전 사람 퇴사시 양도 미비로 과거 회의 내역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참조 어려워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클라이언트 단위 회의 로우 데이터를 회사 차원에서 관리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보관</a:t>
            </a:r>
            <a:endParaRPr lang="en-US" altLang="ko-KR" sz="1600" dirty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기록 누적을 통해 과거 회의 내역을 바탕으로 반복 실수 방지</a:t>
            </a:r>
            <a:endParaRPr lang="en-US" altLang="ko-KR" sz="1600" dirty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 driven</a:t>
            </a:r>
            <a:r>
              <a:rPr lang="ko-KR" altLang="en-US" sz="1600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insight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추출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9E22E1-D00A-4876-A6BA-8FC58E899CEC}"/>
              </a:ext>
            </a:extLst>
          </p:cNvPr>
          <p:cNvSpPr/>
          <p:nvPr/>
        </p:nvSpPr>
        <p:spPr>
          <a:xfrm>
            <a:off x="-24761" y="1202066"/>
            <a:ext cx="2543194" cy="10722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37CD36-474A-4B33-9ADF-0E8B7BC68C01}"/>
              </a:ext>
            </a:extLst>
          </p:cNvPr>
          <p:cNvSpPr txBox="1"/>
          <p:nvPr/>
        </p:nvSpPr>
        <p:spPr>
          <a:xfrm>
            <a:off x="566057" y="1391986"/>
            <a:ext cx="180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과거의 결과</a:t>
            </a:r>
            <a:endParaRPr lang="en-US" altLang="ko-KR" sz="2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미래의 기록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1F5A05-86E4-4F1A-BE0F-47C08D4ABB5C}"/>
              </a:ext>
            </a:extLst>
          </p:cNvPr>
          <p:cNvSpPr txBox="1"/>
          <p:nvPr/>
        </p:nvSpPr>
        <p:spPr>
          <a:xfrm>
            <a:off x="193134" y="1342911"/>
            <a:ext cx="650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8BB9F8F-C725-4544-8DEC-0BB9274EC23F}"/>
              </a:ext>
            </a:extLst>
          </p:cNvPr>
          <p:cNvGrpSpPr/>
          <p:nvPr/>
        </p:nvGrpSpPr>
        <p:grpSpPr>
          <a:xfrm>
            <a:off x="1825234" y="3886862"/>
            <a:ext cx="8541532" cy="1872869"/>
            <a:chOff x="2591712" y="3886862"/>
            <a:chExt cx="8541532" cy="187286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DB00C1A-E16C-4406-8974-774972E38AAF}"/>
                </a:ext>
              </a:extLst>
            </p:cNvPr>
            <p:cNvGrpSpPr/>
            <p:nvPr/>
          </p:nvGrpSpPr>
          <p:grpSpPr>
            <a:xfrm>
              <a:off x="7313801" y="3979058"/>
              <a:ext cx="1680972" cy="1780673"/>
              <a:chOff x="7117643" y="3432896"/>
              <a:chExt cx="1680972" cy="178067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118A0B-38C1-42CE-85A2-2D4565FD2B74}"/>
                  </a:ext>
                </a:extLst>
              </p:cNvPr>
              <p:cNvSpPr txBox="1"/>
              <p:nvPr/>
            </p:nvSpPr>
            <p:spPr>
              <a:xfrm>
                <a:off x="7117643" y="4875015"/>
                <a:ext cx="16809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로우 데이터 보관</a:t>
                </a: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50DA5C76-6294-4300-958C-37B37A778660}"/>
                  </a:ext>
                </a:extLst>
              </p:cNvPr>
              <p:cNvGrpSpPr/>
              <p:nvPr/>
            </p:nvGrpSpPr>
            <p:grpSpPr>
              <a:xfrm>
                <a:off x="7157408" y="3432896"/>
                <a:ext cx="1598530" cy="1405125"/>
                <a:chOff x="7157408" y="2150196"/>
                <a:chExt cx="1598530" cy="1405125"/>
              </a:xfrm>
            </p:grpSpPr>
            <p:pic>
              <p:nvPicPr>
                <p:cNvPr id="30" name="그래픽 29">
                  <a:extLst>
                    <a:ext uri="{FF2B5EF4-FFF2-40B4-BE49-F238E27FC236}">
                      <a16:creationId xmlns:a16="http://schemas.microsoft.com/office/drawing/2014/main" id="{52D0037B-7CAC-4533-90BD-A935F0247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7938" y="2564196"/>
                  <a:ext cx="648000" cy="648000"/>
                </a:xfrm>
                <a:prstGeom prst="rect">
                  <a:avLst/>
                </a:prstGeom>
              </p:spPr>
            </p:pic>
            <p:pic>
              <p:nvPicPr>
                <p:cNvPr id="32" name="그래픽 31">
                  <a:extLst>
                    <a:ext uri="{FF2B5EF4-FFF2-40B4-BE49-F238E27FC236}">
                      <a16:creationId xmlns:a16="http://schemas.microsoft.com/office/drawing/2014/main" id="{E527B0D9-2CD6-4D3A-852E-D13C453696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80129" y="2150196"/>
                  <a:ext cx="756000" cy="756000"/>
                </a:xfrm>
                <a:prstGeom prst="rect">
                  <a:avLst/>
                </a:prstGeom>
              </p:spPr>
            </p:pic>
            <p:pic>
              <p:nvPicPr>
                <p:cNvPr id="35" name="그래픽 34">
                  <a:extLst>
                    <a:ext uri="{FF2B5EF4-FFF2-40B4-BE49-F238E27FC236}">
                      <a16:creationId xmlns:a16="http://schemas.microsoft.com/office/drawing/2014/main" id="{5ADC8260-44BD-41E7-B634-A9A85D6934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7408" y="2564196"/>
                  <a:ext cx="648000" cy="648000"/>
                </a:xfrm>
                <a:prstGeom prst="rect">
                  <a:avLst/>
                </a:prstGeom>
              </p:spPr>
            </p:pic>
            <p:pic>
              <p:nvPicPr>
                <p:cNvPr id="82" name="그래픽 81">
                  <a:extLst>
                    <a:ext uri="{FF2B5EF4-FFF2-40B4-BE49-F238E27FC236}">
                      <a16:creationId xmlns:a16="http://schemas.microsoft.com/office/drawing/2014/main" id="{3ED2DD17-31C2-40F0-93DD-C609BF7BB9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6043" y="2907321"/>
                  <a:ext cx="648000" cy="64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0685E9C9-886B-45A8-BCDF-A6AED783F231}"/>
                </a:ext>
              </a:extLst>
            </p:cNvPr>
            <p:cNvGrpSpPr/>
            <p:nvPr/>
          </p:nvGrpSpPr>
          <p:grpSpPr>
            <a:xfrm>
              <a:off x="4849486" y="3886862"/>
              <a:ext cx="1929847" cy="1868044"/>
              <a:chOff x="4422196" y="3653196"/>
              <a:chExt cx="1929847" cy="186804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A34709-C1BB-46AB-9E5C-A5FAEE328E0F}"/>
                  </a:ext>
                </a:extLst>
              </p:cNvPr>
              <p:cNvSpPr txBox="1"/>
              <p:nvPr/>
            </p:nvSpPr>
            <p:spPr>
              <a:xfrm>
                <a:off x="4422196" y="5182686"/>
                <a:ext cx="19298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클라이언트 단위 기록</a:t>
                </a:r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7BEFFBEF-F28E-4FCC-A81F-8FA1442FF23E}"/>
                  </a:ext>
                </a:extLst>
              </p:cNvPr>
              <p:cNvGrpSpPr/>
              <p:nvPr/>
            </p:nvGrpSpPr>
            <p:grpSpPr>
              <a:xfrm>
                <a:off x="4941223" y="3653196"/>
                <a:ext cx="879748" cy="1485149"/>
                <a:chOff x="4941223" y="3653196"/>
                <a:chExt cx="879748" cy="1485149"/>
              </a:xfrm>
            </p:grpSpPr>
            <p:pic>
              <p:nvPicPr>
                <p:cNvPr id="42" name="그래픽 41">
                  <a:extLst>
                    <a:ext uri="{FF2B5EF4-FFF2-40B4-BE49-F238E27FC236}">
                      <a16:creationId xmlns:a16="http://schemas.microsoft.com/office/drawing/2014/main" id="{F84F2563-3F8E-4FB4-984F-80A463E6B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6907" y="4481196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43" name="그래픽 42">
                  <a:extLst>
                    <a:ext uri="{FF2B5EF4-FFF2-40B4-BE49-F238E27FC236}">
                      <a16:creationId xmlns:a16="http://schemas.microsoft.com/office/drawing/2014/main" id="{D3E450F9-4C55-4F4A-A9EF-375040BBA5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4971" y="4409573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44" name="그래픽 43">
                  <a:extLst>
                    <a:ext uri="{FF2B5EF4-FFF2-40B4-BE49-F238E27FC236}">
                      <a16:creationId xmlns:a16="http://schemas.microsoft.com/office/drawing/2014/main" id="{EDE3551B-9036-461A-8848-85E7CEA8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1223" y="4562345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50" name="그래픽 49">
                  <a:extLst>
                    <a:ext uri="{FF2B5EF4-FFF2-40B4-BE49-F238E27FC236}">
                      <a16:creationId xmlns:a16="http://schemas.microsoft.com/office/drawing/2014/main" id="{283FDBC0-CDED-41E8-9642-F18BAF6702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2290" y="3653196"/>
                  <a:ext cx="828000" cy="82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135C369-D3CC-4752-A52A-A54AED9140D2}"/>
                </a:ext>
              </a:extLst>
            </p:cNvPr>
            <p:cNvGrpSpPr/>
            <p:nvPr/>
          </p:nvGrpSpPr>
          <p:grpSpPr>
            <a:xfrm>
              <a:off x="2591712" y="3981398"/>
              <a:ext cx="1680972" cy="1772793"/>
              <a:chOff x="1770686" y="3871843"/>
              <a:chExt cx="1680972" cy="1772793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FE7128-D51F-4949-AB98-DF6F86EA7040}"/>
                  </a:ext>
                </a:extLst>
              </p:cNvPr>
              <p:cNvSpPr txBox="1"/>
              <p:nvPr/>
            </p:nvSpPr>
            <p:spPr>
              <a:xfrm>
                <a:off x="1770686" y="5306082"/>
                <a:ext cx="16809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산재된 데이터</a:t>
                </a:r>
              </a:p>
            </p:txBody>
          </p: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1CB9660B-EED9-4561-A09E-854B8DB8887B}"/>
                  </a:ext>
                </a:extLst>
              </p:cNvPr>
              <p:cNvGrpSpPr/>
              <p:nvPr/>
            </p:nvGrpSpPr>
            <p:grpSpPr>
              <a:xfrm>
                <a:off x="1772293" y="3871843"/>
                <a:ext cx="1669361" cy="1408754"/>
                <a:chOff x="1772293" y="3871843"/>
                <a:chExt cx="1669361" cy="1408754"/>
              </a:xfrm>
            </p:grpSpPr>
            <p:pic>
              <p:nvPicPr>
                <p:cNvPr id="47" name="그래픽 46">
                  <a:extLst>
                    <a:ext uri="{FF2B5EF4-FFF2-40B4-BE49-F238E27FC236}">
                      <a16:creationId xmlns:a16="http://schemas.microsoft.com/office/drawing/2014/main" id="{6BFCC807-0901-4669-8C99-9E6DCAD88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2293" y="4383688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52" name="그래픽 51">
                  <a:extLst>
                    <a:ext uri="{FF2B5EF4-FFF2-40B4-BE49-F238E27FC236}">
                      <a16:creationId xmlns:a16="http://schemas.microsoft.com/office/drawing/2014/main" id="{5C0C1867-2D38-4F4B-B5DA-38E1AA504F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23172" y="4191834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54" name="그래픽 53">
                  <a:extLst>
                    <a:ext uri="{FF2B5EF4-FFF2-40B4-BE49-F238E27FC236}">
                      <a16:creationId xmlns:a16="http://schemas.microsoft.com/office/drawing/2014/main" id="{50191351-8B77-4E7B-8699-393B5913A5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5654" y="4507044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56" name="그래픽 55">
                  <a:extLst>
                    <a:ext uri="{FF2B5EF4-FFF2-40B4-BE49-F238E27FC236}">
                      <a16:creationId xmlns:a16="http://schemas.microsoft.com/office/drawing/2014/main" id="{508194BC-75D7-4B38-BD03-6AF184AFC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4775" y="4704597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59" name="그래픽 58">
                  <a:extLst>
                    <a:ext uri="{FF2B5EF4-FFF2-40B4-BE49-F238E27FC236}">
                      <a16:creationId xmlns:a16="http://schemas.microsoft.com/office/drawing/2014/main" id="{696B96CD-3B88-430C-9F2F-F5F89BCFE2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1313" y="4185688"/>
                  <a:ext cx="396000" cy="396000"/>
                </a:xfrm>
                <a:prstGeom prst="rect">
                  <a:avLst/>
                </a:prstGeom>
              </p:spPr>
            </p:pic>
            <p:pic>
              <p:nvPicPr>
                <p:cNvPr id="60" name="그래픽 59">
                  <a:extLst>
                    <a:ext uri="{FF2B5EF4-FFF2-40B4-BE49-F238E27FC236}">
                      <a16:creationId xmlns:a16="http://schemas.microsoft.com/office/drawing/2014/main" id="{31CA148B-4BA4-41DD-90B2-B1FF4F50CE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5652" y="3871843"/>
                  <a:ext cx="396000" cy="396000"/>
                </a:xfrm>
                <a:prstGeom prst="rect">
                  <a:avLst/>
                </a:prstGeom>
              </p:spPr>
            </p:pic>
            <p:pic>
              <p:nvPicPr>
                <p:cNvPr id="61" name="그래픽 60">
                  <a:extLst>
                    <a:ext uri="{FF2B5EF4-FFF2-40B4-BE49-F238E27FC236}">
                      <a16:creationId xmlns:a16="http://schemas.microsoft.com/office/drawing/2014/main" id="{13181794-16C7-4CBC-B230-0234B1B41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4773" y="4067196"/>
                  <a:ext cx="396000" cy="396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4620F51-0378-4197-A9B9-613C08D72A32}"/>
                </a:ext>
              </a:extLst>
            </p:cNvPr>
            <p:cNvGrpSpPr/>
            <p:nvPr/>
          </p:nvGrpSpPr>
          <p:grpSpPr>
            <a:xfrm>
              <a:off x="9816214" y="3910475"/>
              <a:ext cx="1317030" cy="1838439"/>
              <a:chOff x="9780069" y="3633305"/>
              <a:chExt cx="1317030" cy="183843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6D537D-BE07-4E0A-B5DF-9A98F2AF7B5A}"/>
                  </a:ext>
                </a:extLst>
              </p:cNvPr>
              <p:cNvSpPr txBox="1"/>
              <p:nvPr/>
            </p:nvSpPr>
            <p:spPr>
              <a:xfrm>
                <a:off x="9780069" y="5133190"/>
                <a:ext cx="13170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7030A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인사이트</a:t>
                </a: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F546A901-BFF7-4781-A15D-3AF5CED39589}"/>
                  </a:ext>
                </a:extLst>
              </p:cNvPr>
              <p:cNvGrpSpPr/>
              <p:nvPr/>
            </p:nvGrpSpPr>
            <p:grpSpPr>
              <a:xfrm>
                <a:off x="9882437" y="3633305"/>
                <a:ext cx="1112295" cy="1463419"/>
                <a:chOff x="9882437" y="2974637"/>
                <a:chExt cx="1112295" cy="1463419"/>
              </a:xfrm>
            </p:grpSpPr>
            <p:pic>
              <p:nvPicPr>
                <p:cNvPr id="58" name="그래픽 57">
                  <a:extLst>
                    <a:ext uri="{FF2B5EF4-FFF2-40B4-BE49-F238E27FC236}">
                      <a16:creationId xmlns:a16="http://schemas.microsoft.com/office/drawing/2014/main" id="{21FB4EB3-FF56-42E9-8023-7843D29BFF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78585" y="2974637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62" name="그래픽 61">
                  <a:extLst>
                    <a:ext uri="{FF2B5EF4-FFF2-40B4-BE49-F238E27FC236}">
                      <a16:creationId xmlns:a16="http://schemas.microsoft.com/office/drawing/2014/main" id="{3601DF14-2C3A-4D61-A6A9-B4052F4C72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5587" y="3895577"/>
                  <a:ext cx="396000" cy="396000"/>
                </a:xfrm>
                <a:prstGeom prst="rect">
                  <a:avLst/>
                </a:prstGeom>
              </p:spPr>
            </p:pic>
            <p:pic>
              <p:nvPicPr>
                <p:cNvPr id="63" name="그래픽 62">
                  <a:extLst>
                    <a:ext uri="{FF2B5EF4-FFF2-40B4-BE49-F238E27FC236}">
                      <a16:creationId xmlns:a16="http://schemas.microsoft.com/office/drawing/2014/main" id="{ACCC7301-C79D-4C9B-8076-A759A49BE1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46767" y="4042056"/>
                  <a:ext cx="396000" cy="396000"/>
                </a:xfrm>
                <a:prstGeom prst="rect">
                  <a:avLst/>
                </a:prstGeom>
              </p:spPr>
            </p:pic>
            <p:pic>
              <p:nvPicPr>
                <p:cNvPr id="64" name="그래픽 63">
                  <a:extLst>
                    <a:ext uri="{FF2B5EF4-FFF2-40B4-BE49-F238E27FC236}">
                      <a16:creationId xmlns:a16="http://schemas.microsoft.com/office/drawing/2014/main" id="{67DE1A66-F7DE-4765-A3FD-D3328922AC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77725" y="3949805"/>
                  <a:ext cx="396000" cy="396000"/>
                </a:xfrm>
                <a:prstGeom prst="rect">
                  <a:avLst/>
                </a:prstGeom>
              </p:spPr>
            </p:pic>
            <p:sp>
              <p:nvSpPr>
                <p:cNvPr id="65" name="오른쪽 중괄호 64">
                  <a:extLst>
                    <a:ext uri="{FF2B5EF4-FFF2-40B4-BE49-F238E27FC236}">
                      <a16:creationId xmlns:a16="http://schemas.microsoft.com/office/drawing/2014/main" id="{34ABDB1D-B1AE-48F8-A565-0BBDE9BA7A26}"/>
                    </a:ext>
                  </a:extLst>
                </p:cNvPr>
                <p:cNvSpPr/>
                <p:nvPr/>
              </p:nvSpPr>
              <p:spPr>
                <a:xfrm rot="16200000">
                  <a:off x="10342351" y="3276372"/>
                  <a:ext cx="192467" cy="1112295"/>
                </a:xfrm>
                <a:prstGeom prst="rightBrace">
                  <a:avLst>
                    <a:gd name="adj1" fmla="val 40006"/>
                    <a:gd name="adj2" fmla="val 50000"/>
                  </a:avLst>
                </a:prstGeom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79" name="그래픽 78">
              <a:extLst>
                <a:ext uri="{FF2B5EF4-FFF2-40B4-BE49-F238E27FC236}">
                  <a16:creationId xmlns:a16="http://schemas.microsoft.com/office/drawing/2014/main" id="{F0557FF3-3401-4CFC-A298-467474CB4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5400000">
              <a:off x="4619106" y="4572751"/>
              <a:ext cx="396000" cy="396000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E02B3D99-6986-44B6-B59C-DC764C51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5400000">
              <a:off x="6626497" y="4583243"/>
              <a:ext cx="396000" cy="396000"/>
            </a:xfrm>
            <a:prstGeom prst="rect">
              <a:avLst/>
            </a:prstGeom>
          </p:spPr>
        </p:pic>
        <p:pic>
          <p:nvPicPr>
            <p:cNvPr id="81" name="그래픽 80">
              <a:extLst>
                <a:ext uri="{FF2B5EF4-FFF2-40B4-BE49-F238E27FC236}">
                  <a16:creationId xmlns:a16="http://schemas.microsoft.com/office/drawing/2014/main" id="{B7A36FCA-55F0-4247-A075-45D5735C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5400000">
              <a:off x="9231619" y="4570357"/>
              <a:ext cx="396000" cy="396000"/>
            </a:xfrm>
            <a:prstGeom prst="rect">
              <a:avLst/>
            </a:prstGeom>
          </p:spPr>
        </p:pic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B4CF0E9-5DBD-448C-82EC-35F3D0128C79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4660269"/>
              <a:ext cx="0" cy="135742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11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63D03-C56B-6148-84E6-CB047056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152FC-D2A7-754A-9C2C-ADD43A21E4F3}"/>
              </a:ext>
            </a:extLst>
          </p:cNvPr>
          <p:cNvCxnSpPr>
            <a:cxnSpLocks/>
          </p:cNvCxnSpPr>
          <p:nvPr/>
        </p:nvCxnSpPr>
        <p:spPr>
          <a:xfrm>
            <a:off x="83746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A5417C-E772-AB49-8AE4-9BA8E8A4BFE3}"/>
              </a:ext>
            </a:extLst>
          </p:cNvPr>
          <p:cNvCxnSpPr>
            <a:cxnSpLocks/>
          </p:cNvCxnSpPr>
          <p:nvPr/>
        </p:nvCxnSpPr>
        <p:spPr>
          <a:xfrm>
            <a:off x="258423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618546-EF94-E54D-81C4-9FA4E4B1ABA0}"/>
              </a:ext>
            </a:extLst>
          </p:cNvPr>
          <p:cNvCxnSpPr>
            <a:cxnSpLocks/>
          </p:cNvCxnSpPr>
          <p:nvPr/>
        </p:nvCxnSpPr>
        <p:spPr>
          <a:xfrm>
            <a:off x="4331001" y="6457950"/>
            <a:ext cx="168097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668C96-1218-5E42-BE56-9AC63941C6C9}"/>
              </a:ext>
            </a:extLst>
          </p:cNvPr>
          <p:cNvCxnSpPr>
            <a:cxnSpLocks/>
          </p:cNvCxnSpPr>
          <p:nvPr/>
        </p:nvCxnSpPr>
        <p:spPr>
          <a:xfrm>
            <a:off x="607777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A9B8E3-4D62-EA49-B263-54C2CB34DF29}"/>
              </a:ext>
            </a:extLst>
          </p:cNvPr>
          <p:cNvCxnSpPr>
            <a:cxnSpLocks/>
          </p:cNvCxnSpPr>
          <p:nvPr/>
        </p:nvCxnSpPr>
        <p:spPr>
          <a:xfrm>
            <a:off x="7824541" y="6457950"/>
            <a:ext cx="169468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EF3699-5871-1846-BBBA-AD8404B70838}"/>
              </a:ext>
            </a:extLst>
          </p:cNvPr>
          <p:cNvCxnSpPr>
            <a:cxnSpLocks/>
          </p:cNvCxnSpPr>
          <p:nvPr/>
        </p:nvCxnSpPr>
        <p:spPr>
          <a:xfrm>
            <a:off x="9585026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2A7E66-2048-1349-A1A3-14D5E8F67AF0}"/>
              </a:ext>
            </a:extLst>
          </p:cNvPr>
          <p:cNvSpPr txBox="1"/>
          <p:nvPr/>
        </p:nvSpPr>
        <p:spPr>
          <a:xfrm>
            <a:off x="1024457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89296-6163-E64B-BFB1-9CF8FE24D058}"/>
              </a:ext>
            </a:extLst>
          </p:cNvPr>
          <p:cNvSpPr txBox="1"/>
          <p:nvPr/>
        </p:nvSpPr>
        <p:spPr>
          <a:xfrm>
            <a:off x="2765097" y="619260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Interview Summary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8D37-8223-9E4C-B7FF-FDAA5C25B8B1}"/>
              </a:ext>
            </a:extLst>
          </p:cNvPr>
          <p:cNvSpPr txBox="1"/>
          <p:nvPr/>
        </p:nvSpPr>
        <p:spPr>
          <a:xfrm>
            <a:off x="4519706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Problem Diagnoses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75008-0A49-D84F-975D-6ACB8037E981}"/>
              </a:ext>
            </a:extLst>
          </p:cNvPr>
          <p:cNvSpPr txBox="1"/>
          <p:nvPr/>
        </p:nvSpPr>
        <p:spPr>
          <a:xfrm>
            <a:off x="6327389" y="619260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Solution Proposal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CBC61-F081-4C44-9B43-7B4F3226F785}"/>
              </a:ext>
            </a:extLst>
          </p:cNvPr>
          <p:cNvSpPr txBox="1"/>
          <p:nvPr/>
        </p:nvSpPr>
        <p:spPr>
          <a:xfrm>
            <a:off x="7934343" y="6192604"/>
            <a:ext cx="1475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Demonstration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EA9EB-570D-7246-9A92-4E0E0E238D14}"/>
              </a:ext>
            </a:extLst>
          </p:cNvPr>
          <p:cNvSpPr txBox="1"/>
          <p:nvPr/>
        </p:nvSpPr>
        <p:spPr>
          <a:xfrm>
            <a:off x="9660719" y="6192604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Business Opportunities</a:t>
            </a:r>
            <a:endParaRPr lang="en-US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Google Shape;372;p2">
            <a:extLst>
              <a:ext uri="{FF2B5EF4-FFF2-40B4-BE49-F238E27FC236}">
                <a16:creationId xmlns:a16="http://schemas.microsoft.com/office/drawing/2014/main" id="{3181326D-F7B5-E249-8F16-6E058B2A87E0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사업화 장점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B212B-C500-5949-AACC-1BA72DD828E1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31900D-4CCA-432A-8786-012A7278C580}"/>
              </a:ext>
            </a:extLst>
          </p:cNvPr>
          <p:cNvSpPr txBox="1"/>
          <p:nvPr/>
        </p:nvSpPr>
        <p:spPr>
          <a:xfrm>
            <a:off x="837461" y="2475877"/>
            <a:ext cx="6639026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하드웨어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브라우저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물리적 장소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Powered by </a:t>
            </a:r>
            <a:r>
              <a:rPr lang="en-US" altLang="ko-KR" sz="1600" dirty="0">
                <a:solidFill>
                  <a:srgbClr val="2273B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Microsoft Azure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FrontEnd</a:t>
            </a:r>
            <a:endParaRPr lang="en-US" altLang="ko-KR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NodeJS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ExpressJS</a:t>
            </a:r>
            <a:endParaRPr lang="en-US" altLang="ko-KR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ExpressJS</a:t>
            </a:r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Template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BackEnd</a:t>
            </a:r>
            <a:endParaRPr lang="en-US" altLang="ko-KR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.NET Core 2.2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ASP.NET Core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MongoDB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OpenTextSummarizer</a:t>
            </a:r>
            <a:endParaRPr lang="en-US" altLang="ko-KR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Microsoft Azure Services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Virtual Machines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NoSQL Database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Azure Storage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Azure Text Analytics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Azure Speech Recognition</a:t>
            </a:r>
            <a:endParaRPr lang="ko-KR" altLang="en-US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2273BA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9E22E1-D00A-4876-A6BA-8FC58E899CEC}"/>
              </a:ext>
            </a:extLst>
          </p:cNvPr>
          <p:cNvSpPr/>
          <p:nvPr/>
        </p:nvSpPr>
        <p:spPr>
          <a:xfrm>
            <a:off x="-24761" y="1202066"/>
            <a:ext cx="2543194" cy="10722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37CD36-474A-4B33-9ADF-0E8B7BC68C01}"/>
              </a:ext>
            </a:extLst>
          </p:cNvPr>
          <p:cNvSpPr txBox="1"/>
          <p:nvPr/>
        </p:nvSpPr>
        <p:spPr>
          <a:xfrm>
            <a:off x="566057" y="1391986"/>
            <a:ext cx="1804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 App</a:t>
            </a: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Platform</a:t>
            </a:r>
            <a:endParaRPr lang="ko-KR" altLang="en-US" sz="2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1F5A05-86E4-4F1A-BE0F-47C08D4ABB5C}"/>
              </a:ext>
            </a:extLst>
          </p:cNvPr>
          <p:cNvSpPr txBox="1"/>
          <p:nvPr/>
        </p:nvSpPr>
        <p:spPr>
          <a:xfrm>
            <a:off x="193134" y="1342911"/>
            <a:ext cx="650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EB9F0E7A-BA21-4995-8A11-5FB9A8048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9008" y="3551779"/>
            <a:ext cx="643723" cy="643723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04AE41B7-74AD-4EB4-8EB3-4A5B39714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969" y="3478877"/>
            <a:ext cx="789526" cy="789526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B8C35D73-433F-43DF-9502-7DE87288D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4214" y="5089871"/>
            <a:ext cx="582627" cy="582627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F3DCD42A-7940-42B8-B149-3714002035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1270" y="5089871"/>
            <a:ext cx="582627" cy="582627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4415C84E-3A25-440D-BE47-583964C6C459}"/>
              </a:ext>
            </a:extLst>
          </p:cNvPr>
          <p:cNvGrpSpPr/>
          <p:nvPr/>
        </p:nvGrpSpPr>
        <p:grpSpPr>
          <a:xfrm>
            <a:off x="4918581" y="4587876"/>
            <a:ext cx="1223517" cy="1223517"/>
            <a:chOff x="4918581" y="4359276"/>
            <a:chExt cx="1223517" cy="1223517"/>
          </a:xfrm>
        </p:grpSpPr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79182138-8511-4F06-88E0-7EA69BBDF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18581" y="4359276"/>
              <a:ext cx="1223517" cy="1223517"/>
            </a:xfrm>
            <a:prstGeom prst="rect">
              <a:avLst/>
            </a:prstGeom>
          </p:spPr>
        </p:pic>
        <p:pic>
          <p:nvPicPr>
            <p:cNvPr id="49" name="그래픽 48">
              <a:extLst>
                <a:ext uri="{FF2B5EF4-FFF2-40B4-BE49-F238E27FC236}">
                  <a16:creationId xmlns:a16="http://schemas.microsoft.com/office/drawing/2014/main" id="{CD5A0BFB-54CA-4862-B006-F39F4B667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50412" y="4626769"/>
              <a:ext cx="404320" cy="404320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8D34056-1C07-41A9-8193-1C6D70C76A44}"/>
              </a:ext>
            </a:extLst>
          </p:cNvPr>
          <p:cNvGrpSpPr/>
          <p:nvPr/>
        </p:nvGrpSpPr>
        <p:grpSpPr>
          <a:xfrm>
            <a:off x="7099112" y="4608881"/>
            <a:ext cx="1223517" cy="1223517"/>
            <a:chOff x="6829703" y="4380281"/>
            <a:chExt cx="1223517" cy="1223517"/>
          </a:xfrm>
        </p:grpSpPr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4C449C7A-8F3B-4D5B-9D3D-F9B3B2EC5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29703" y="4380281"/>
              <a:ext cx="1223517" cy="1223517"/>
            </a:xfrm>
            <a:prstGeom prst="rect">
              <a:avLst/>
            </a:prstGeom>
          </p:spPr>
        </p:pic>
        <p:pic>
          <p:nvPicPr>
            <p:cNvPr id="51" name="그래픽 50">
              <a:extLst>
                <a:ext uri="{FF2B5EF4-FFF2-40B4-BE49-F238E27FC236}">
                  <a16:creationId xmlns:a16="http://schemas.microsoft.com/office/drawing/2014/main" id="{1AE76985-1D42-47BA-9522-6B623225B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55426" y="4716746"/>
              <a:ext cx="309578" cy="309578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87A372F-302C-4A7B-9E8F-54A10E894E68}"/>
              </a:ext>
            </a:extLst>
          </p:cNvPr>
          <p:cNvGrpSpPr/>
          <p:nvPr/>
        </p:nvGrpSpPr>
        <p:grpSpPr>
          <a:xfrm>
            <a:off x="9512694" y="4960661"/>
            <a:ext cx="757415" cy="757415"/>
            <a:chOff x="8740826" y="4732061"/>
            <a:chExt cx="757415" cy="757415"/>
          </a:xfrm>
        </p:grpSpPr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E01572AE-E6A3-4B83-8889-EF22C278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40826" y="4732061"/>
              <a:ext cx="757415" cy="757415"/>
            </a:xfrm>
            <a:prstGeom prst="rect">
              <a:avLst/>
            </a:prstGeom>
          </p:spPr>
        </p:pic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CA0A490B-97D5-4200-8777-EC6C24618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64744" y="4876300"/>
              <a:ext cx="309578" cy="309578"/>
            </a:xfrm>
            <a:prstGeom prst="rect">
              <a:avLst/>
            </a:prstGeom>
          </p:spPr>
        </p:pic>
      </p:grpSp>
      <p:pic>
        <p:nvPicPr>
          <p:cNvPr id="54" name="그래픽 53">
            <a:extLst>
              <a:ext uri="{FF2B5EF4-FFF2-40B4-BE49-F238E27FC236}">
                <a16:creationId xmlns:a16="http://schemas.microsoft.com/office/drawing/2014/main" id="{3AD53095-66C9-4F62-BF88-BB59CFAD19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41635" y="3642765"/>
            <a:ext cx="499532" cy="499532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8360315D-70D5-4654-B513-C0DBCD2CE6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32339" y="4276192"/>
            <a:ext cx="396000" cy="396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C9C30390-0D4B-4C9D-8C7B-61BA635F87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512871" y="4276192"/>
            <a:ext cx="396000" cy="396000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E950BA33-F4DF-4FDB-93F0-658BADF6D3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93402" y="4276192"/>
            <a:ext cx="396000" cy="396000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CE26CC26-E2DF-4E32-9055-8ECEBCD89E4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88014" y="1371370"/>
            <a:ext cx="1692798" cy="1692798"/>
          </a:xfrm>
          <a:prstGeom prst="rect">
            <a:avLst/>
          </a:prstGeom>
        </p:spPr>
      </p:pic>
      <p:sp>
        <p:nvSpPr>
          <p:cNvPr id="63" name="오른쪽 중괄호 62">
            <a:extLst>
              <a:ext uri="{FF2B5EF4-FFF2-40B4-BE49-F238E27FC236}">
                <a16:creationId xmlns:a16="http://schemas.microsoft.com/office/drawing/2014/main" id="{28B243B5-8842-4106-9BA4-9B759EB39464}"/>
              </a:ext>
            </a:extLst>
          </p:cNvPr>
          <p:cNvSpPr/>
          <p:nvPr/>
        </p:nvSpPr>
        <p:spPr>
          <a:xfrm rot="16200000">
            <a:off x="7474250" y="992862"/>
            <a:ext cx="499531" cy="4338568"/>
          </a:xfrm>
          <a:prstGeom prst="rightBrace">
            <a:avLst>
              <a:gd name="adj1" fmla="val 57803"/>
              <a:gd name="adj2" fmla="val 50000"/>
            </a:avLst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98595-C526-4034-9035-A4C0687F3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" t="33878" r="5000" b="34585"/>
          <a:stretch/>
        </p:blipFill>
        <p:spPr bwMode="auto">
          <a:xfrm>
            <a:off x="3599399" y="1898723"/>
            <a:ext cx="3140279" cy="62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10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63D03-C56B-6148-84E6-CB047056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152FC-D2A7-754A-9C2C-ADD43A21E4F3}"/>
              </a:ext>
            </a:extLst>
          </p:cNvPr>
          <p:cNvCxnSpPr>
            <a:cxnSpLocks/>
          </p:cNvCxnSpPr>
          <p:nvPr/>
        </p:nvCxnSpPr>
        <p:spPr>
          <a:xfrm>
            <a:off x="83746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A5417C-E772-AB49-8AE4-9BA8E8A4BFE3}"/>
              </a:ext>
            </a:extLst>
          </p:cNvPr>
          <p:cNvCxnSpPr>
            <a:cxnSpLocks/>
          </p:cNvCxnSpPr>
          <p:nvPr/>
        </p:nvCxnSpPr>
        <p:spPr>
          <a:xfrm>
            <a:off x="258423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618546-EF94-E54D-81C4-9FA4E4B1ABA0}"/>
              </a:ext>
            </a:extLst>
          </p:cNvPr>
          <p:cNvCxnSpPr>
            <a:cxnSpLocks/>
          </p:cNvCxnSpPr>
          <p:nvPr/>
        </p:nvCxnSpPr>
        <p:spPr>
          <a:xfrm>
            <a:off x="4331001" y="6457950"/>
            <a:ext cx="168097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668C96-1218-5E42-BE56-9AC63941C6C9}"/>
              </a:ext>
            </a:extLst>
          </p:cNvPr>
          <p:cNvCxnSpPr>
            <a:cxnSpLocks/>
          </p:cNvCxnSpPr>
          <p:nvPr/>
        </p:nvCxnSpPr>
        <p:spPr>
          <a:xfrm>
            <a:off x="607777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A9B8E3-4D62-EA49-B263-54C2CB34DF29}"/>
              </a:ext>
            </a:extLst>
          </p:cNvPr>
          <p:cNvCxnSpPr>
            <a:cxnSpLocks/>
          </p:cNvCxnSpPr>
          <p:nvPr/>
        </p:nvCxnSpPr>
        <p:spPr>
          <a:xfrm>
            <a:off x="7824541" y="6457950"/>
            <a:ext cx="169468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EF3699-5871-1846-BBBA-AD8404B70838}"/>
              </a:ext>
            </a:extLst>
          </p:cNvPr>
          <p:cNvCxnSpPr>
            <a:cxnSpLocks/>
          </p:cNvCxnSpPr>
          <p:nvPr/>
        </p:nvCxnSpPr>
        <p:spPr>
          <a:xfrm>
            <a:off x="9585026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2A7E66-2048-1349-A1A3-14D5E8F67AF0}"/>
              </a:ext>
            </a:extLst>
          </p:cNvPr>
          <p:cNvSpPr txBox="1"/>
          <p:nvPr/>
        </p:nvSpPr>
        <p:spPr>
          <a:xfrm>
            <a:off x="1024457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89296-6163-E64B-BFB1-9CF8FE24D058}"/>
              </a:ext>
            </a:extLst>
          </p:cNvPr>
          <p:cNvSpPr txBox="1"/>
          <p:nvPr/>
        </p:nvSpPr>
        <p:spPr>
          <a:xfrm>
            <a:off x="2765097" y="619260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Interview Summary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8D37-8223-9E4C-B7FF-FDAA5C25B8B1}"/>
              </a:ext>
            </a:extLst>
          </p:cNvPr>
          <p:cNvSpPr txBox="1"/>
          <p:nvPr/>
        </p:nvSpPr>
        <p:spPr>
          <a:xfrm>
            <a:off x="4519706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Problem Diagnoses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75008-0A49-D84F-975D-6ACB8037E981}"/>
              </a:ext>
            </a:extLst>
          </p:cNvPr>
          <p:cNvSpPr txBox="1"/>
          <p:nvPr/>
        </p:nvSpPr>
        <p:spPr>
          <a:xfrm>
            <a:off x="6327389" y="619260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Solution Proposal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CBC61-F081-4C44-9B43-7B4F3226F785}"/>
              </a:ext>
            </a:extLst>
          </p:cNvPr>
          <p:cNvSpPr txBox="1"/>
          <p:nvPr/>
        </p:nvSpPr>
        <p:spPr>
          <a:xfrm>
            <a:off x="7934343" y="6192604"/>
            <a:ext cx="1475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Demonstration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EA9EB-570D-7246-9A92-4E0E0E238D14}"/>
              </a:ext>
            </a:extLst>
          </p:cNvPr>
          <p:cNvSpPr txBox="1"/>
          <p:nvPr/>
        </p:nvSpPr>
        <p:spPr>
          <a:xfrm>
            <a:off x="9660719" y="6192604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Business Opportunities</a:t>
            </a:r>
            <a:endParaRPr lang="en-US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Google Shape;372;p2">
            <a:extLst>
              <a:ext uri="{FF2B5EF4-FFF2-40B4-BE49-F238E27FC236}">
                <a16:creationId xmlns:a16="http://schemas.microsoft.com/office/drawing/2014/main" id="{3181326D-F7B5-E249-8F16-6E058B2A87E0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사업화 장점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&gt;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대상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Helvetica Neue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B212B-C500-5949-AACC-1BA72DD828E1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730998-6817-4C86-9447-CBB9068566EA}"/>
              </a:ext>
            </a:extLst>
          </p:cNvPr>
          <p:cNvSpPr txBox="1"/>
          <p:nvPr/>
        </p:nvSpPr>
        <p:spPr>
          <a:xfrm>
            <a:off x="3549650" y="3169754"/>
            <a:ext cx="50927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회의를 시도때도 없이 하는 사람들</a:t>
            </a: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회의에 직접 참여하는 사람들</a:t>
            </a: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회의를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follow up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 하는 사람</a:t>
            </a: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참석은 했으나 정리해야 하는 사람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2DC8F6-0A6D-4DB1-A5C9-C94D17EF5FC5}"/>
              </a:ext>
            </a:extLst>
          </p:cNvPr>
          <p:cNvGrpSpPr/>
          <p:nvPr/>
        </p:nvGrpSpPr>
        <p:grpSpPr>
          <a:xfrm>
            <a:off x="343347" y="1221135"/>
            <a:ext cx="11663337" cy="1569620"/>
            <a:chOff x="343347" y="1221135"/>
            <a:chExt cx="11663337" cy="1569620"/>
          </a:xfrm>
        </p:grpSpPr>
        <p:sp>
          <p:nvSpPr>
            <p:cNvPr id="19" name="Google Shape;558;p7">
              <a:extLst>
                <a:ext uri="{FF2B5EF4-FFF2-40B4-BE49-F238E27FC236}">
                  <a16:creationId xmlns:a16="http://schemas.microsoft.com/office/drawing/2014/main" id="{C1A4F878-BBF6-489B-AEE1-D6971C1B4B30}"/>
                </a:ext>
              </a:extLst>
            </p:cNvPr>
            <p:cNvSpPr txBox="1"/>
            <p:nvPr/>
          </p:nvSpPr>
          <p:spPr>
            <a:xfrm>
              <a:off x="343347" y="1221135"/>
              <a:ext cx="11663337" cy="1569620"/>
            </a:xfrm>
            <a:prstGeom prst="rect">
              <a:avLst/>
            </a:pr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endParaRPr>
            </a:p>
            <a:p>
              <a:pPr lvl="0" algn="ctr"/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Helvetica Neue"/>
                </a:rPr>
                <a:t>우리의 </a:t>
              </a:r>
              <a:r>
                <a:rPr lang="ko-KR" altLang="en-US" sz="1600" dirty="0">
                  <a:solidFill>
                    <a:srgbClr val="7030A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Helvetica Neue"/>
                </a:rPr>
                <a:t>솔루션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  <a:sym typeface="Helvetica Neue"/>
                </a:rPr>
                <a:t>을 가장 필요로 하는 사람들</a:t>
              </a:r>
            </a:p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endParaRPr>
            </a:p>
          </p:txBody>
        </p:sp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29F2C5C8-ECBA-4519-8674-950611BBC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24184" y="1663848"/>
              <a:ext cx="6477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61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63D03-C56B-6148-84E6-CB047056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152FC-D2A7-754A-9C2C-ADD43A21E4F3}"/>
              </a:ext>
            </a:extLst>
          </p:cNvPr>
          <p:cNvCxnSpPr>
            <a:cxnSpLocks/>
          </p:cNvCxnSpPr>
          <p:nvPr/>
        </p:nvCxnSpPr>
        <p:spPr>
          <a:xfrm>
            <a:off x="83746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A5417C-E772-AB49-8AE4-9BA8E8A4BFE3}"/>
              </a:ext>
            </a:extLst>
          </p:cNvPr>
          <p:cNvCxnSpPr>
            <a:cxnSpLocks/>
          </p:cNvCxnSpPr>
          <p:nvPr/>
        </p:nvCxnSpPr>
        <p:spPr>
          <a:xfrm>
            <a:off x="258423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618546-EF94-E54D-81C4-9FA4E4B1ABA0}"/>
              </a:ext>
            </a:extLst>
          </p:cNvPr>
          <p:cNvCxnSpPr>
            <a:cxnSpLocks/>
          </p:cNvCxnSpPr>
          <p:nvPr/>
        </p:nvCxnSpPr>
        <p:spPr>
          <a:xfrm>
            <a:off x="4331001" y="6457950"/>
            <a:ext cx="168097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668C96-1218-5E42-BE56-9AC63941C6C9}"/>
              </a:ext>
            </a:extLst>
          </p:cNvPr>
          <p:cNvCxnSpPr>
            <a:cxnSpLocks/>
          </p:cNvCxnSpPr>
          <p:nvPr/>
        </p:nvCxnSpPr>
        <p:spPr>
          <a:xfrm>
            <a:off x="607777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A9B8E3-4D62-EA49-B263-54C2CB34DF29}"/>
              </a:ext>
            </a:extLst>
          </p:cNvPr>
          <p:cNvCxnSpPr>
            <a:cxnSpLocks/>
          </p:cNvCxnSpPr>
          <p:nvPr/>
        </p:nvCxnSpPr>
        <p:spPr>
          <a:xfrm>
            <a:off x="7824541" y="6457950"/>
            <a:ext cx="169468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EF3699-5871-1846-BBBA-AD8404B70838}"/>
              </a:ext>
            </a:extLst>
          </p:cNvPr>
          <p:cNvCxnSpPr>
            <a:cxnSpLocks/>
          </p:cNvCxnSpPr>
          <p:nvPr/>
        </p:nvCxnSpPr>
        <p:spPr>
          <a:xfrm>
            <a:off x="9585026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2A7E66-2048-1349-A1A3-14D5E8F67AF0}"/>
              </a:ext>
            </a:extLst>
          </p:cNvPr>
          <p:cNvSpPr txBox="1"/>
          <p:nvPr/>
        </p:nvSpPr>
        <p:spPr>
          <a:xfrm>
            <a:off x="1024457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89296-6163-E64B-BFB1-9CF8FE24D058}"/>
              </a:ext>
            </a:extLst>
          </p:cNvPr>
          <p:cNvSpPr txBox="1"/>
          <p:nvPr/>
        </p:nvSpPr>
        <p:spPr>
          <a:xfrm>
            <a:off x="2765097" y="619260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Interview Summary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8D37-8223-9E4C-B7FF-FDAA5C25B8B1}"/>
              </a:ext>
            </a:extLst>
          </p:cNvPr>
          <p:cNvSpPr txBox="1"/>
          <p:nvPr/>
        </p:nvSpPr>
        <p:spPr>
          <a:xfrm>
            <a:off x="4519706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Problem Diagnoses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75008-0A49-D84F-975D-6ACB8037E981}"/>
              </a:ext>
            </a:extLst>
          </p:cNvPr>
          <p:cNvSpPr txBox="1"/>
          <p:nvPr/>
        </p:nvSpPr>
        <p:spPr>
          <a:xfrm>
            <a:off x="6327389" y="619260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Solution Proposal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CBC61-F081-4C44-9B43-7B4F3226F785}"/>
              </a:ext>
            </a:extLst>
          </p:cNvPr>
          <p:cNvSpPr txBox="1"/>
          <p:nvPr/>
        </p:nvSpPr>
        <p:spPr>
          <a:xfrm>
            <a:off x="7934343" y="6192604"/>
            <a:ext cx="1475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Demonstration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EA9EB-570D-7246-9A92-4E0E0E238D14}"/>
              </a:ext>
            </a:extLst>
          </p:cNvPr>
          <p:cNvSpPr txBox="1"/>
          <p:nvPr/>
        </p:nvSpPr>
        <p:spPr>
          <a:xfrm>
            <a:off x="9660719" y="6192604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Business Opportunities</a:t>
            </a:r>
            <a:endParaRPr lang="en-US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Google Shape;372;p2">
            <a:extLst>
              <a:ext uri="{FF2B5EF4-FFF2-40B4-BE49-F238E27FC236}">
                <a16:creationId xmlns:a16="http://schemas.microsoft.com/office/drawing/2014/main" id="{3181326D-F7B5-E249-8F16-6E058B2A87E0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사업화 장점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&gt;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대상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Helvetica Neue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B212B-C500-5949-AACC-1BA72DD828E1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0E9EC2-BC9F-44C8-9ABF-7507E00D3C2A}"/>
              </a:ext>
            </a:extLst>
          </p:cNvPr>
          <p:cNvSpPr txBox="1"/>
          <p:nvPr/>
        </p:nvSpPr>
        <p:spPr>
          <a:xfrm>
            <a:off x="1807624" y="4779325"/>
            <a:ext cx="2300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3495F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‘결과 없이 흐지부지 끝날 때가 많아서</a:t>
            </a:r>
            <a:r>
              <a:rPr lang="en-US" altLang="ko-KR" sz="1600" dirty="0">
                <a:solidFill>
                  <a:srgbClr val="3495F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(41.5%)’</a:t>
            </a:r>
            <a:endParaRPr lang="ko-KR" altLang="en-US" sz="1600" dirty="0">
              <a:solidFill>
                <a:srgbClr val="3495F5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591A452D-50A9-4BFA-BB6B-62DA8A093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0843" y="4302391"/>
            <a:ext cx="468000" cy="46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2DC7A0-8782-4BA7-A39A-EF3CF272CEA5}"/>
              </a:ext>
            </a:extLst>
          </p:cNvPr>
          <p:cNvSpPr txBox="1"/>
          <p:nvPr/>
        </p:nvSpPr>
        <p:spPr>
          <a:xfrm>
            <a:off x="1782907" y="2521059"/>
            <a:ext cx="2831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 횟수 많음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 전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후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소모되는 시간 많음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막상 결과는 흐지부지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Why?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정리가 잘 안 돼서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101CB-617D-4A9B-8AC2-183F674953DA}"/>
              </a:ext>
            </a:extLst>
          </p:cNvPr>
          <p:cNvSpPr txBox="1"/>
          <p:nvPr/>
        </p:nvSpPr>
        <p:spPr>
          <a:xfrm>
            <a:off x="5169715" y="3136613"/>
            <a:ext cx="178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소요 시간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횟수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증가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5B677D-D774-495C-AAFA-4FC2673D7FF1}"/>
              </a:ext>
            </a:extLst>
          </p:cNvPr>
          <p:cNvGrpSpPr/>
          <p:nvPr/>
        </p:nvGrpSpPr>
        <p:grpSpPr>
          <a:xfrm>
            <a:off x="4477831" y="3231000"/>
            <a:ext cx="3236338" cy="396000"/>
            <a:chOff x="4578747" y="3231000"/>
            <a:chExt cx="3236338" cy="396000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07CF5E75-E821-4D2C-9B68-B9406C3A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4578747" y="3231000"/>
              <a:ext cx="396000" cy="396000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65C5EFAD-FA2F-4CB9-88D9-9334E6613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7419085" y="3231000"/>
              <a:ext cx="396000" cy="3960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C2208C7-8850-474E-A930-B14D6847B708}"/>
              </a:ext>
            </a:extLst>
          </p:cNvPr>
          <p:cNvSpPr txBox="1"/>
          <p:nvPr/>
        </p:nvSpPr>
        <p:spPr>
          <a:xfrm>
            <a:off x="8050017" y="3136613"/>
            <a:ext cx="146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악순환</a:t>
            </a:r>
          </a:p>
        </p:txBody>
      </p:sp>
    </p:spTree>
    <p:extLst>
      <p:ext uri="{BB962C8B-B14F-4D97-AF65-F5344CB8AC3E}">
        <p14:creationId xmlns:p14="http://schemas.microsoft.com/office/powerpoint/2010/main" val="31149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63D03-C56B-6148-84E6-CB047056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152FC-D2A7-754A-9C2C-ADD43A21E4F3}"/>
              </a:ext>
            </a:extLst>
          </p:cNvPr>
          <p:cNvCxnSpPr>
            <a:cxnSpLocks/>
          </p:cNvCxnSpPr>
          <p:nvPr/>
        </p:nvCxnSpPr>
        <p:spPr>
          <a:xfrm>
            <a:off x="83746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A5417C-E772-AB49-8AE4-9BA8E8A4BFE3}"/>
              </a:ext>
            </a:extLst>
          </p:cNvPr>
          <p:cNvCxnSpPr>
            <a:cxnSpLocks/>
          </p:cNvCxnSpPr>
          <p:nvPr/>
        </p:nvCxnSpPr>
        <p:spPr>
          <a:xfrm>
            <a:off x="258423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618546-EF94-E54D-81C4-9FA4E4B1ABA0}"/>
              </a:ext>
            </a:extLst>
          </p:cNvPr>
          <p:cNvCxnSpPr>
            <a:cxnSpLocks/>
          </p:cNvCxnSpPr>
          <p:nvPr/>
        </p:nvCxnSpPr>
        <p:spPr>
          <a:xfrm>
            <a:off x="4331001" y="6457950"/>
            <a:ext cx="168097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668C96-1218-5E42-BE56-9AC63941C6C9}"/>
              </a:ext>
            </a:extLst>
          </p:cNvPr>
          <p:cNvCxnSpPr>
            <a:cxnSpLocks/>
          </p:cNvCxnSpPr>
          <p:nvPr/>
        </p:nvCxnSpPr>
        <p:spPr>
          <a:xfrm>
            <a:off x="607777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A9B8E3-4D62-EA49-B263-54C2CB34DF29}"/>
              </a:ext>
            </a:extLst>
          </p:cNvPr>
          <p:cNvCxnSpPr>
            <a:cxnSpLocks/>
          </p:cNvCxnSpPr>
          <p:nvPr/>
        </p:nvCxnSpPr>
        <p:spPr>
          <a:xfrm>
            <a:off x="7824541" y="6457950"/>
            <a:ext cx="169468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EF3699-5871-1846-BBBA-AD8404B70838}"/>
              </a:ext>
            </a:extLst>
          </p:cNvPr>
          <p:cNvCxnSpPr>
            <a:cxnSpLocks/>
          </p:cNvCxnSpPr>
          <p:nvPr/>
        </p:nvCxnSpPr>
        <p:spPr>
          <a:xfrm>
            <a:off x="9585026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2A7E66-2048-1349-A1A3-14D5E8F67AF0}"/>
              </a:ext>
            </a:extLst>
          </p:cNvPr>
          <p:cNvSpPr txBox="1"/>
          <p:nvPr/>
        </p:nvSpPr>
        <p:spPr>
          <a:xfrm>
            <a:off x="1024457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89296-6163-E64B-BFB1-9CF8FE24D058}"/>
              </a:ext>
            </a:extLst>
          </p:cNvPr>
          <p:cNvSpPr txBox="1"/>
          <p:nvPr/>
        </p:nvSpPr>
        <p:spPr>
          <a:xfrm>
            <a:off x="2765097" y="619260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Interview Summary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28D37-8223-9E4C-B7FF-FDAA5C25B8B1}"/>
              </a:ext>
            </a:extLst>
          </p:cNvPr>
          <p:cNvSpPr txBox="1"/>
          <p:nvPr/>
        </p:nvSpPr>
        <p:spPr>
          <a:xfrm>
            <a:off x="4519706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Problem Diagnoses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75008-0A49-D84F-975D-6ACB8037E981}"/>
              </a:ext>
            </a:extLst>
          </p:cNvPr>
          <p:cNvSpPr txBox="1"/>
          <p:nvPr/>
        </p:nvSpPr>
        <p:spPr>
          <a:xfrm>
            <a:off x="6327389" y="619260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Solution Proposal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CBC61-F081-4C44-9B43-7B4F3226F785}"/>
              </a:ext>
            </a:extLst>
          </p:cNvPr>
          <p:cNvSpPr txBox="1"/>
          <p:nvPr/>
        </p:nvSpPr>
        <p:spPr>
          <a:xfrm>
            <a:off x="7934343" y="6192604"/>
            <a:ext cx="1475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Demonstration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EA9EB-570D-7246-9A92-4E0E0E238D14}"/>
              </a:ext>
            </a:extLst>
          </p:cNvPr>
          <p:cNvSpPr txBox="1"/>
          <p:nvPr/>
        </p:nvSpPr>
        <p:spPr>
          <a:xfrm>
            <a:off x="9660719" y="6192604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Business Opportunities</a:t>
            </a:r>
            <a:endParaRPr lang="en-US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Google Shape;372;p2">
            <a:extLst>
              <a:ext uri="{FF2B5EF4-FFF2-40B4-BE49-F238E27FC236}">
                <a16:creationId xmlns:a16="http://schemas.microsoft.com/office/drawing/2014/main" id="{3181326D-F7B5-E249-8F16-6E058B2A87E0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사업화 장점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&gt;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대상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Helvetica Neue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B212B-C500-5949-AACC-1BA72DD828E1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A0BFD9-CE44-4610-A7A6-E7173A32DD41}"/>
              </a:ext>
            </a:extLst>
          </p:cNvPr>
          <p:cNvGrpSpPr/>
          <p:nvPr/>
        </p:nvGrpSpPr>
        <p:grpSpPr>
          <a:xfrm>
            <a:off x="2663520" y="1646123"/>
            <a:ext cx="6864961" cy="2278178"/>
            <a:chOff x="2795757" y="1579448"/>
            <a:chExt cx="6864961" cy="2278178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99536545-46E7-4177-B58A-3B0D966EEB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71"/>
            <a:stretch/>
          </p:blipFill>
          <p:spPr bwMode="auto">
            <a:xfrm>
              <a:off x="2795757" y="1579448"/>
              <a:ext cx="3027511" cy="2278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E392D8-99D1-4719-8952-B88AA8C02955}"/>
                </a:ext>
              </a:extLst>
            </p:cNvPr>
            <p:cNvSpPr txBox="1"/>
            <p:nvPr/>
          </p:nvSpPr>
          <p:spPr>
            <a:xfrm>
              <a:off x="6372055" y="2056818"/>
              <a:ext cx="32886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회의</a:t>
              </a: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참여자 </a:t>
              </a:r>
              <a:r>
                <a:rPr lang="ko-KR" altLang="en-US" sz="1600" dirty="0">
                  <a:solidFill>
                    <a:srgbClr val="7030A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한 명당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소모되는 시간</a:t>
              </a:r>
              <a:endPara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dist"/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일주일 </a:t>
              </a:r>
              <a:r>
                <a: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7</a:t>
              </a: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 </a:t>
              </a:r>
              <a:r>
                <a: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x 1</a:t>
              </a: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 평균 </a:t>
              </a:r>
              <a:r>
                <a: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45</a:t>
              </a: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dist"/>
              <a:r>
                <a:rPr lang="en-US" altLang="ko-KR" sz="2800" spc="-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= </a:t>
              </a:r>
              <a:r>
                <a:rPr lang="en-US" altLang="ko-KR" sz="2800" spc="-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2800" spc="-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 </a:t>
              </a:r>
              <a:r>
                <a:rPr lang="en-US" altLang="ko-KR" sz="2800" spc="-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364</a:t>
              </a:r>
              <a:r>
                <a:rPr lang="ko-KR" altLang="en-US" sz="2800" spc="-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회</a:t>
              </a:r>
              <a:r>
                <a:rPr lang="en-US" altLang="ko-KR" sz="2800" spc="-1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en-US" altLang="ko-KR" sz="2800" spc="-100" dirty="0">
                  <a:solidFill>
                    <a:srgbClr val="7030A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273</a:t>
              </a:r>
              <a:r>
                <a:rPr lang="ko-KR" altLang="en-US" sz="2800" spc="-100" dirty="0">
                  <a:solidFill>
                    <a:srgbClr val="7030A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시간</a:t>
              </a:r>
              <a:endParaRPr lang="en-US" altLang="ko-KR" sz="2800" spc="-100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4BA514C-D1FA-4B08-B601-EA84854FA370}"/>
              </a:ext>
            </a:extLst>
          </p:cNvPr>
          <p:cNvSpPr txBox="1"/>
          <p:nvPr/>
        </p:nvSpPr>
        <p:spPr>
          <a:xfrm>
            <a:off x="2095502" y="4604870"/>
            <a:ext cx="8000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5400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클라이언트의 시간을 절약</a:t>
            </a:r>
            <a:r>
              <a:rPr lang="en-US" altLang="ko-KR" sz="5400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298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68205-6B51-AE4A-91A0-34F7A30B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78" y="204059"/>
            <a:ext cx="1256019" cy="494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5A3AC-1DE9-44B5-8721-B6304D00058D}"/>
              </a:ext>
            </a:extLst>
          </p:cNvPr>
          <p:cNvSpPr txBox="1"/>
          <p:nvPr/>
        </p:nvSpPr>
        <p:spPr>
          <a:xfrm>
            <a:off x="1368044" y="2536735"/>
            <a:ext cx="92781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096464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63D03-C56B-6148-84E6-CB047056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sp>
        <p:nvSpPr>
          <p:cNvPr id="17" name="Google Shape;372;p2">
            <a:extLst>
              <a:ext uri="{FF2B5EF4-FFF2-40B4-BE49-F238E27FC236}">
                <a16:creationId xmlns:a16="http://schemas.microsoft.com/office/drawing/2014/main" id="{3181326D-F7B5-E249-8F16-6E058B2A87E0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보충 슬라이드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: Tech Stack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B212B-C500-5949-AACC-1BA72DD828E1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7B091CF-43AA-4D4E-8B9E-899E78AE046D}"/>
              </a:ext>
            </a:extLst>
          </p:cNvPr>
          <p:cNvSpPr txBox="1"/>
          <p:nvPr/>
        </p:nvSpPr>
        <p:spPr>
          <a:xfrm>
            <a:off x="837461" y="1348567"/>
            <a:ext cx="66390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FrontEnd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ExpressJS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ExpressJS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Template Engine</a:t>
            </a:r>
          </a:p>
          <a:p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BackEnd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.NET Core 2.2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ASP.NET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MongoDB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OpenTextSummarizer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Microsoft Azure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Virtual Machines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NoSQL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Azure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Azure Text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Azure Speech Recognition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255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68205-6B51-AE4A-91A0-34F7A30B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78" y="204059"/>
            <a:ext cx="1256019" cy="494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5A3AC-1DE9-44B5-8721-B6304D00058D}"/>
              </a:ext>
            </a:extLst>
          </p:cNvPr>
          <p:cNvSpPr txBox="1"/>
          <p:nvPr/>
        </p:nvSpPr>
        <p:spPr>
          <a:xfrm>
            <a:off x="1368044" y="2536735"/>
            <a:ext cx="92781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1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en-US" altLang="ko-KR" sz="7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26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68205-6B51-AE4A-91A0-34F7A30B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sp>
        <p:nvSpPr>
          <p:cNvPr id="12" name="Google Shape;374;p2">
            <a:extLst>
              <a:ext uri="{FF2B5EF4-FFF2-40B4-BE49-F238E27FC236}">
                <a16:creationId xmlns:a16="http://schemas.microsoft.com/office/drawing/2014/main" id="{8B5FA357-FCE3-D544-8CEF-0310587C876E}"/>
              </a:ext>
            </a:extLst>
          </p:cNvPr>
          <p:cNvSpPr/>
          <p:nvPr/>
        </p:nvSpPr>
        <p:spPr>
          <a:xfrm>
            <a:off x="964810" y="1454990"/>
            <a:ext cx="665381" cy="665381"/>
          </a:xfrm>
          <a:prstGeom prst="ellipse">
            <a:avLst/>
          </a:pr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13" name="Google Shape;375;p2">
            <a:extLst>
              <a:ext uri="{FF2B5EF4-FFF2-40B4-BE49-F238E27FC236}">
                <a16:creationId xmlns:a16="http://schemas.microsoft.com/office/drawing/2014/main" id="{BBBB8D1F-C152-6E43-98A4-D358E6E6E0A9}"/>
              </a:ext>
            </a:extLst>
          </p:cNvPr>
          <p:cNvSpPr/>
          <p:nvPr/>
        </p:nvSpPr>
        <p:spPr>
          <a:xfrm>
            <a:off x="1836724" y="1570983"/>
            <a:ext cx="48197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Project Background</a:t>
            </a:r>
            <a:endParaRPr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Google Shape;376;p2">
            <a:extLst>
              <a:ext uri="{FF2B5EF4-FFF2-40B4-BE49-F238E27FC236}">
                <a16:creationId xmlns:a16="http://schemas.microsoft.com/office/drawing/2014/main" id="{9D76D5DD-0F02-264E-98CC-B3432FF7115D}"/>
              </a:ext>
            </a:extLst>
          </p:cNvPr>
          <p:cNvSpPr/>
          <p:nvPr/>
        </p:nvSpPr>
        <p:spPr>
          <a:xfrm>
            <a:off x="964810" y="2265047"/>
            <a:ext cx="665381" cy="665381"/>
          </a:xfrm>
          <a:prstGeom prst="ellipse">
            <a:avLst/>
          </a:prstGeom>
          <a:noFill/>
          <a:ln w="952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dirty="0"/>
          </a:p>
        </p:txBody>
      </p:sp>
      <p:sp>
        <p:nvSpPr>
          <p:cNvPr id="15" name="Google Shape;377;p2">
            <a:extLst>
              <a:ext uri="{FF2B5EF4-FFF2-40B4-BE49-F238E27FC236}">
                <a16:creationId xmlns:a16="http://schemas.microsoft.com/office/drawing/2014/main" id="{E7C7AC8D-8D64-B842-A02F-B41C857A57D3}"/>
              </a:ext>
            </a:extLst>
          </p:cNvPr>
          <p:cNvSpPr/>
          <p:nvPr/>
        </p:nvSpPr>
        <p:spPr>
          <a:xfrm>
            <a:off x="1836723" y="2401821"/>
            <a:ext cx="32931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Interview Summary</a:t>
            </a:r>
            <a:endParaRPr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Google Shape;378;p2">
            <a:extLst>
              <a:ext uri="{FF2B5EF4-FFF2-40B4-BE49-F238E27FC236}">
                <a16:creationId xmlns:a16="http://schemas.microsoft.com/office/drawing/2014/main" id="{63862F79-0B2C-F14B-8BC5-5F5193208114}"/>
              </a:ext>
            </a:extLst>
          </p:cNvPr>
          <p:cNvSpPr/>
          <p:nvPr/>
        </p:nvSpPr>
        <p:spPr>
          <a:xfrm>
            <a:off x="964810" y="3088167"/>
            <a:ext cx="665381" cy="665381"/>
          </a:xfrm>
          <a:prstGeom prst="ellipse">
            <a:avLst/>
          </a:prstGeom>
          <a:noFill/>
          <a:ln w="9525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dirty="0"/>
          </a:p>
        </p:txBody>
      </p:sp>
      <p:sp>
        <p:nvSpPr>
          <p:cNvPr id="17" name="Google Shape;379;p2">
            <a:extLst>
              <a:ext uri="{FF2B5EF4-FFF2-40B4-BE49-F238E27FC236}">
                <a16:creationId xmlns:a16="http://schemas.microsoft.com/office/drawing/2014/main" id="{5C7D5DAE-2884-E54F-BAD4-54DA241899F2}"/>
              </a:ext>
            </a:extLst>
          </p:cNvPr>
          <p:cNvSpPr/>
          <p:nvPr/>
        </p:nvSpPr>
        <p:spPr>
          <a:xfrm>
            <a:off x="1836723" y="3245763"/>
            <a:ext cx="358944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Problem Diagnos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e</a:t>
            </a:r>
            <a:r>
              <a:rPr 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s</a:t>
            </a:r>
            <a:endParaRPr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Google Shape;380;p2">
            <a:extLst>
              <a:ext uri="{FF2B5EF4-FFF2-40B4-BE49-F238E27FC236}">
                <a16:creationId xmlns:a16="http://schemas.microsoft.com/office/drawing/2014/main" id="{62FD835A-E552-4441-BBAD-EE689123E957}"/>
              </a:ext>
            </a:extLst>
          </p:cNvPr>
          <p:cNvSpPr/>
          <p:nvPr/>
        </p:nvSpPr>
        <p:spPr>
          <a:xfrm>
            <a:off x="964810" y="3885161"/>
            <a:ext cx="665381" cy="665381"/>
          </a:xfrm>
          <a:prstGeom prst="ellipse">
            <a:avLst/>
          </a:prstGeom>
          <a:noFill/>
          <a:ln w="9525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dirty="0"/>
          </a:p>
        </p:txBody>
      </p:sp>
      <p:sp>
        <p:nvSpPr>
          <p:cNvPr id="19" name="Google Shape;381;p2">
            <a:extLst>
              <a:ext uri="{FF2B5EF4-FFF2-40B4-BE49-F238E27FC236}">
                <a16:creationId xmlns:a16="http://schemas.microsoft.com/office/drawing/2014/main" id="{BC39CBFA-80DA-2F49-A066-D4CD55FAB5E6}"/>
              </a:ext>
            </a:extLst>
          </p:cNvPr>
          <p:cNvSpPr/>
          <p:nvPr/>
        </p:nvSpPr>
        <p:spPr>
          <a:xfrm>
            <a:off x="1816211" y="4063538"/>
            <a:ext cx="47025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Solution Proposal</a:t>
            </a:r>
            <a:endParaRPr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Google Shape;372;p2">
            <a:extLst>
              <a:ext uri="{FF2B5EF4-FFF2-40B4-BE49-F238E27FC236}">
                <a16:creationId xmlns:a16="http://schemas.microsoft.com/office/drawing/2014/main" id="{A680FD4A-9DB2-B04B-A3F9-7E6B06838D23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Helvetica Neue"/>
              <a:buNone/>
            </a:pPr>
            <a:r>
              <a:rPr 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Table of Contents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E1E624-FB0A-734D-975A-7EFAF95D5FFE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380;p2">
            <a:extLst>
              <a:ext uri="{FF2B5EF4-FFF2-40B4-BE49-F238E27FC236}">
                <a16:creationId xmlns:a16="http://schemas.microsoft.com/office/drawing/2014/main" id="{694B6CC1-D580-5A44-8F73-0E78C057F6BA}"/>
              </a:ext>
            </a:extLst>
          </p:cNvPr>
          <p:cNvSpPr/>
          <p:nvPr/>
        </p:nvSpPr>
        <p:spPr>
          <a:xfrm>
            <a:off x="964810" y="4669095"/>
            <a:ext cx="665381" cy="665381"/>
          </a:xfrm>
          <a:prstGeom prst="ellipse">
            <a:avLst/>
          </a:prstGeom>
          <a:noFill/>
          <a:ln w="9525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</a:p>
        </p:txBody>
      </p:sp>
      <p:sp>
        <p:nvSpPr>
          <p:cNvPr id="24" name="Google Shape;381;p2">
            <a:extLst>
              <a:ext uri="{FF2B5EF4-FFF2-40B4-BE49-F238E27FC236}">
                <a16:creationId xmlns:a16="http://schemas.microsoft.com/office/drawing/2014/main" id="{7D40193A-9A37-FD45-B805-93A9E6BEC1CB}"/>
              </a:ext>
            </a:extLst>
          </p:cNvPr>
          <p:cNvSpPr/>
          <p:nvPr/>
        </p:nvSpPr>
        <p:spPr>
          <a:xfrm>
            <a:off x="1836723" y="4868254"/>
            <a:ext cx="47025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Project Demonstration</a:t>
            </a:r>
            <a:endParaRPr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7C7767-71F6-4E41-B3DD-4E09B93A6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073" y="4206909"/>
            <a:ext cx="2575225" cy="1917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FE3F7E-3004-DE48-89E3-EFB1827E1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226" y="3300584"/>
            <a:ext cx="2795257" cy="2064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C8B69B-3AD6-644A-A2A1-B6B00B33D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0279" y="1122695"/>
            <a:ext cx="2776690" cy="1995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Google Shape;380;p2">
            <a:extLst>
              <a:ext uri="{FF2B5EF4-FFF2-40B4-BE49-F238E27FC236}">
                <a16:creationId xmlns:a16="http://schemas.microsoft.com/office/drawing/2014/main" id="{619459EB-6450-314E-BB3B-AA121106967F}"/>
              </a:ext>
            </a:extLst>
          </p:cNvPr>
          <p:cNvSpPr/>
          <p:nvPr/>
        </p:nvSpPr>
        <p:spPr>
          <a:xfrm>
            <a:off x="964810" y="5448519"/>
            <a:ext cx="665381" cy="665381"/>
          </a:xfrm>
          <a:prstGeom prst="ellipse">
            <a:avLst/>
          </a:prstGeom>
          <a:noFill/>
          <a:ln w="952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</a:p>
        </p:txBody>
      </p:sp>
      <p:sp>
        <p:nvSpPr>
          <p:cNvPr id="25" name="Google Shape;381;p2">
            <a:extLst>
              <a:ext uri="{FF2B5EF4-FFF2-40B4-BE49-F238E27FC236}">
                <a16:creationId xmlns:a16="http://schemas.microsoft.com/office/drawing/2014/main" id="{2B31C876-65F1-1C48-9808-1010C77F76A6}"/>
              </a:ext>
            </a:extLst>
          </p:cNvPr>
          <p:cNvSpPr/>
          <p:nvPr/>
        </p:nvSpPr>
        <p:spPr>
          <a:xfrm>
            <a:off x="1845430" y="5647678"/>
            <a:ext cx="47025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Business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54211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63D03-C56B-6148-84E6-CB047056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sp>
        <p:nvSpPr>
          <p:cNvPr id="17" name="Google Shape;372;p2">
            <a:extLst>
              <a:ext uri="{FF2B5EF4-FFF2-40B4-BE49-F238E27FC236}">
                <a16:creationId xmlns:a16="http://schemas.microsoft.com/office/drawing/2014/main" id="{3181326D-F7B5-E249-8F16-6E058B2A87E0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Helvetica Neue"/>
              <a:buNone/>
            </a:pPr>
            <a:r>
              <a:rPr 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Project Background &amp; Introduction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B212B-C500-5949-AACC-1BA72DD828E1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558;p7">
            <a:extLst>
              <a:ext uri="{FF2B5EF4-FFF2-40B4-BE49-F238E27FC236}">
                <a16:creationId xmlns:a16="http://schemas.microsoft.com/office/drawing/2014/main" id="{DD94DA88-05EC-5746-BE45-6DE91732D73E}"/>
              </a:ext>
            </a:extLst>
          </p:cNvPr>
          <p:cNvSpPr txBox="1"/>
          <p:nvPr/>
        </p:nvSpPr>
        <p:spPr>
          <a:xfrm>
            <a:off x="746754" y="1522459"/>
            <a:ext cx="1069849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How might we utilize advanced analytical and cutting-edge techniques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(such as AI, Statistical &amp; Predictive analytics, AR/VR or blockchain) to give our </a:t>
            </a:r>
            <a:r>
              <a:rPr lang="en-US" sz="1600" b="1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clients back the gift of time</a:t>
            </a:r>
            <a:r>
              <a:rPr lang="en-US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?</a:t>
            </a:r>
            <a:endParaRPr sz="11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Google Shape;559;p7">
            <a:extLst>
              <a:ext uri="{FF2B5EF4-FFF2-40B4-BE49-F238E27FC236}">
                <a16:creationId xmlns:a16="http://schemas.microsoft.com/office/drawing/2014/main" id="{78F08C24-0714-8842-867D-B6287D0F64EE}"/>
              </a:ext>
            </a:extLst>
          </p:cNvPr>
          <p:cNvSpPr txBox="1"/>
          <p:nvPr/>
        </p:nvSpPr>
        <p:spPr>
          <a:xfrm>
            <a:off x="286658" y="1245461"/>
            <a:ext cx="47296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atin typeface="Calibri"/>
                <a:ea typeface="Calibri"/>
                <a:cs typeface="Calibri"/>
                <a:sym typeface="Calibri"/>
              </a:rPr>
              <a:t>“</a:t>
            </a:r>
            <a:endParaRPr dirty="0"/>
          </a:p>
        </p:txBody>
      </p:sp>
      <p:sp>
        <p:nvSpPr>
          <p:cNvPr id="21" name="Google Shape;560;p7">
            <a:extLst>
              <a:ext uri="{FF2B5EF4-FFF2-40B4-BE49-F238E27FC236}">
                <a16:creationId xmlns:a16="http://schemas.microsoft.com/office/drawing/2014/main" id="{CAA3B5D7-AAD5-4B49-944D-8E46879A88BD}"/>
              </a:ext>
            </a:extLst>
          </p:cNvPr>
          <p:cNvSpPr txBox="1"/>
          <p:nvPr/>
        </p:nvSpPr>
        <p:spPr>
          <a:xfrm>
            <a:off x="11535953" y="1214683"/>
            <a:ext cx="47296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22" name="Google Shape;558;p7">
            <a:extLst>
              <a:ext uri="{FF2B5EF4-FFF2-40B4-BE49-F238E27FC236}">
                <a16:creationId xmlns:a16="http://schemas.microsoft.com/office/drawing/2014/main" id="{AA707B9B-CB72-5A47-9492-563A7FE46558}"/>
              </a:ext>
            </a:extLst>
          </p:cNvPr>
          <p:cNvSpPr txBox="1"/>
          <p:nvPr/>
        </p:nvSpPr>
        <p:spPr>
          <a:xfrm>
            <a:off x="343347" y="3367435"/>
            <a:ext cx="11663337" cy="1569620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rPr>
              <a:t>인공지능기술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rPr>
              <a:t>(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rPr>
              <a:t>머신 러닝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rPr>
              <a:t>,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rPr>
              <a:t> 데이터 과학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rPr>
              <a:t>,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rPr>
              <a:t> 자동화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rPr>
              <a:t>, API)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rPr>
              <a:t> 등을 활용하여 </a:t>
            </a:r>
            <a:r>
              <a:rPr lang="ko-KR" altLang="en-US" sz="1600" dirty="0">
                <a:solidFill>
                  <a:srgbClr val="7030A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rPr>
              <a:t>낭비되는 시간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Helvetica Neue"/>
              </a:rPr>
              <a:t>을 대폭 줄여줄 수 있는 아이디어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Helvetica Neue"/>
            </a:endParaRPr>
          </a:p>
          <a:p>
            <a:pPr marL="0" marR="0" lvl="0" indent="0" algn="ct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  <a:sym typeface="Helvetica Neue"/>
            </a:endParaRPr>
          </a:p>
        </p:txBody>
      </p:sp>
      <p:cxnSp>
        <p:nvCxnSpPr>
          <p:cNvPr id="39" name="Straight Connector 4">
            <a:extLst>
              <a:ext uri="{FF2B5EF4-FFF2-40B4-BE49-F238E27FC236}">
                <a16:creationId xmlns:a16="http://schemas.microsoft.com/office/drawing/2014/main" id="{4D6D9E3C-757A-4C7F-B46D-D185C86AE465}"/>
              </a:ext>
            </a:extLst>
          </p:cNvPr>
          <p:cNvCxnSpPr>
            <a:cxnSpLocks/>
          </p:cNvCxnSpPr>
          <p:nvPr/>
        </p:nvCxnSpPr>
        <p:spPr>
          <a:xfrm>
            <a:off x="83746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">
            <a:extLst>
              <a:ext uri="{FF2B5EF4-FFF2-40B4-BE49-F238E27FC236}">
                <a16:creationId xmlns:a16="http://schemas.microsoft.com/office/drawing/2014/main" id="{ADD51D93-4223-4091-A9A0-100CED088D44}"/>
              </a:ext>
            </a:extLst>
          </p:cNvPr>
          <p:cNvCxnSpPr>
            <a:cxnSpLocks/>
          </p:cNvCxnSpPr>
          <p:nvPr/>
        </p:nvCxnSpPr>
        <p:spPr>
          <a:xfrm>
            <a:off x="258423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6">
            <a:extLst>
              <a:ext uri="{FF2B5EF4-FFF2-40B4-BE49-F238E27FC236}">
                <a16:creationId xmlns:a16="http://schemas.microsoft.com/office/drawing/2014/main" id="{C40CEDEB-DDA8-4E64-8A3D-46951799E221}"/>
              </a:ext>
            </a:extLst>
          </p:cNvPr>
          <p:cNvCxnSpPr>
            <a:cxnSpLocks/>
          </p:cNvCxnSpPr>
          <p:nvPr/>
        </p:nvCxnSpPr>
        <p:spPr>
          <a:xfrm>
            <a:off x="4331001" y="6457950"/>
            <a:ext cx="168097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">
            <a:extLst>
              <a:ext uri="{FF2B5EF4-FFF2-40B4-BE49-F238E27FC236}">
                <a16:creationId xmlns:a16="http://schemas.microsoft.com/office/drawing/2014/main" id="{40633EC5-5A04-49C0-8848-BCD113CF34F2}"/>
              </a:ext>
            </a:extLst>
          </p:cNvPr>
          <p:cNvCxnSpPr>
            <a:cxnSpLocks/>
          </p:cNvCxnSpPr>
          <p:nvPr/>
        </p:nvCxnSpPr>
        <p:spPr>
          <a:xfrm>
            <a:off x="607777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8">
            <a:extLst>
              <a:ext uri="{FF2B5EF4-FFF2-40B4-BE49-F238E27FC236}">
                <a16:creationId xmlns:a16="http://schemas.microsoft.com/office/drawing/2014/main" id="{DF07CF72-93C8-49EA-AA30-6AF8835A879E}"/>
              </a:ext>
            </a:extLst>
          </p:cNvPr>
          <p:cNvCxnSpPr>
            <a:cxnSpLocks/>
          </p:cNvCxnSpPr>
          <p:nvPr/>
        </p:nvCxnSpPr>
        <p:spPr>
          <a:xfrm>
            <a:off x="7824541" y="6457950"/>
            <a:ext cx="169468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0">
            <a:extLst>
              <a:ext uri="{FF2B5EF4-FFF2-40B4-BE49-F238E27FC236}">
                <a16:creationId xmlns:a16="http://schemas.microsoft.com/office/drawing/2014/main" id="{D128522E-6861-4309-810D-DFC7131719DE}"/>
              </a:ext>
            </a:extLst>
          </p:cNvPr>
          <p:cNvCxnSpPr>
            <a:cxnSpLocks/>
          </p:cNvCxnSpPr>
          <p:nvPr/>
        </p:nvCxnSpPr>
        <p:spPr>
          <a:xfrm>
            <a:off x="9585026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63B6B07-9CA2-447A-8E3A-ABDE076E223D}"/>
              </a:ext>
            </a:extLst>
          </p:cNvPr>
          <p:cNvSpPr txBox="1"/>
          <p:nvPr/>
        </p:nvSpPr>
        <p:spPr>
          <a:xfrm>
            <a:off x="1024457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 Background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0821DC-1145-4FED-8D3C-147E2ACB3021}"/>
              </a:ext>
            </a:extLst>
          </p:cNvPr>
          <p:cNvSpPr txBox="1"/>
          <p:nvPr/>
        </p:nvSpPr>
        <p:spPr>
          <a:xfrm>
            <a:off x="2765097" y="619260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Interview Summary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8D0B49-C582-4469-AB60-A37F5726F076}"/>
              </a:ext>
            </a:extLst>
          </p:cNvPr>
          <p:cNvSpPr txBox="1"/>
          <p:nvPr/>
        </p:nvSpPr>
        <p:spPr>
          <a:xfrm>
            <a:off x="4519706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Problem Diagnoses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B56598-5554-43D9-B69A-3966C6B4E63B}"/>
              </a:ext>
            </a:extLst>
          </p:cNvPr>
          <p:cNvSpPr txBox="1"/>
          <p:nvPr/>
        </p:nvSpPr>
        <p:spPr>
          <a:xfrm>
            <a:off x="6327389" y="619260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Solution Proposal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99DF7-D880-4205-B2FF-EEEB87587479}"/>
              </a:ext>
            </a:extLst>
          </p:cNvPr>
          <p:cNvSpPr txBox="1"/>
          <p:nvPr/>
        </p:nvSpPr>
        <p:spPr>
          <a:xfrm>
            <a:off x="7934343" y="6192604"/>
            <a:ext cx="1475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Demonstration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517B16-F00C-4B66-960E-7ECF0F4F25C8}"/>
              </a:ext>
            </a:extLst>
          </p:cNvPr>
          <p:cNvSpPr txBox="1"/>
          <p:nvPr/>
        </p:nvSpPr>
        <p:spPr>
          <a:xfrm>
            <a:off x="9660719" y="6192604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Business Opportunities</a:t>
            </a:r>
            <a:endParaRPr 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10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63D03-C56B-6148-84E6-CB047056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sp>
        <p:nvSpPr>
          <p:cNvPr id="17" name="Google Shape;372;p2">
            <a:extLst>
              <a:ext uri="{FF2B5EF4-FFF2-40B4-BE49-F238E27FC236}">
                <a16:creationId xmlns:a16="http://schemas.microsoft.com/office/drawing/2014/main" id="{3181326D-F7B5-E249-8F16-6E058B2A87E0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Helvetica Neue"/>
              <a:buNone/>
            </a:pPr>
            <a:r>
              <a:rPr 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Current Issue &amp; Client Interview Summary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B212B-C500-5949-AACC-1BA72DD828E1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oogle Shape;10106;p88">
            <a:extLst>
              <a:ext uri="{FF2B5EF4-FFF2-40B4-BE49-F238E27FC236}">
                <a16:creationId xmlns:a16="http://schemas.microsoft.com/office/drawing/2014/main" id="{6E2ECCC7-7DF0-A848-8761-B78E2AAA532C}"/>
              </a:ext>
            </a:extLst>
          </p:cNvPr>
          <p:cNvGrpSpPr/>
          <p:nvPr/>
        </p:nvGrpSpPr>
        <p:grpSpPr>
          <a:xfrm>
            <a:off x="1909210" y="1434223"/>
            <a:ext cx="1130830" cy="1190816"/>
            <a:chOff x="2633037" y="1499873"/>
            <a:chExt cx="379002" cy="366112"/>
          </a:xfrm>
        </p:grpSpPr>
        <p:sp>
          <p:nvSpPr>
            <p:cNvPr id="40" name="Google Shape;10107;p88">
              <a:extLst>
                <a:ext uri="{FF2B5EF4-FFF2-40B4-BE49-F238E27FC236}">
                  <a16:creationId xmlns:a16="http://schemas.microsoft.com/office/drawing/2014/main" id="{46606B26-9500-F045-8DB6-2F4F79C5452B}"/>
                </a:ext>
              </a:extLst>
            </p:cNvPr>
            <p:cNvSpPr/>
            <p:nvPr/>
          </p:nvSpPr>
          <p:spPr>
            <a:xfrm>
              <a:off x="2798635" y="1499873"/>
              <a:ext cx="20497" cy="106145"/>
            </a:xfrm>
            <a:custGeom>
              <a:avLst/>
              <a:gdLst/>
              <a:ahLst/>
              <a:cxnLst/>
              <a:rect l="l" t="t" r="r" b="b"/>
              <a:pathLst>
                <a:path w="644" h="3335" extrusionOk="0">
                  <a:moveTo>
                    <a:pt x="453" y="1"/>
                  </a:moveTo>
                  <a:cubicBezTo>
                    <a:pt x="346" y="1"/>
                    <a:pt x="263" y="96"/>
                    <a:pt x="263" y="191"/>
                  </a:cubicBezTo>
                  <a:cubicBezTo>
                    <a:pt x="263" y="394"/>
                    <a:pt x="215" y="477"/>
                    <a:pt x="156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56" y="1763"/>
                  </a:cubicBezTo>
                  <a:cubicBezTo>
                    <a:pt x="215" y="1882"/>
                    <a:pt x="263" y="1965"/>
                    <a:pt x="263" y="2156"/>
                  </a:cubicBezTo>
                  <a:cubicBezTo>
                    <a:pt x="263" y="2358"/>
                    <a:pt x="215" y="2441"/>
                    <a:pt x="156" y="2561"/>
                  </a:cubicBezTo>
                  <a:cubicBezTo>
                    <a:pt x="72" y="2692"/>
                    <a:pt x="1" y="2846"/>
                    <a:pt x="1" y="3144"/>
                  </a:cubicBezTo>
                  <a:cubicBezTo>
                    <a:pt x="1" y="3239"/>
                    <a:pt x="96" y="3334"/>
                    <a:pt x="191" y="3334"/>
                  </a:cubicBezTo>
                  <a:cubicBezTo>
                    <a:pt x="298" y="3334"/>
                    <a:pt x="394" y="3239"/>
                    <a:pt x="394" y="3144"/>
                  </a:cubicBezTo>
                  <a:cubicBezTo>
                    <a:pt x="394" y="2942"/>
                    <a:pt x="429" y="2858"/>
                    <a:pt x="489" y="2739"/>
                  </a:cubicBezTo>
                  <a:cubicBezTo>
                    <a:pt x="572" y="2608"/>
                    <a:pt x="644" y="2453"/>
                    <a:pt x="644" y="2156"/>
                  </a:cubicBezTo>
                  <a:cubicBezTo>
                    <a:pt x="644" y="1882"/>
                    <a:pt x="572" y="1715"/>
                    <a:pt x="489" y="1584"/>
                  </a:cubicBezTo>
                  <a:cubicBezTo>
                    <a:pt x="429" y="1465"/>
                    <a:pt x="394" y="1370"/>
                    <a:pt x="394" y="1179"/>
                  </a:cubicBezTo>
                  <a:cubicBezTo>
                    <a:pt x="394" y="989"/>
                    <a:pt x="429" y="894"/>
                    <a:pt x="489" y="775"/>
                  </a:cubicBezTo>
                  <a:cubicBezTo>
                    <a:pt x="572" y="644"/>
                    <a:pt x="644" y="489"/>
                    <a:pt x="644" y="191"/>
                  </a:cubicBezTo>
                  <a:cubicBezTo>
                    <a:pt x="644" y="96"/>
                    <a:pt x="549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08;p88">
              <a:extLst>
                <a:ext uri="{FF2B5EF4-FFF2-40B4-BE49-F238E27FC236}">
                  <a16:creationId xmlns:a16="http://schemas.microsoft.com/office/drawing/2014/main" id="{2053742F-5EBB-2D49-929A-2CA95467B6BF}"/>
                </a:ext>
              </a:extLst>
            </p:cNvPr>
            <p:cNvSpPr/>
            <p:nvPr/>
          </p:nvSpPr>
          <p:spPr>
            <a:xfrm>
              <a:off x="2847140" y="1499873"/>
              <a:ext cx="20115" cy="106145"/>
            </a:xfrm>
            <a:custGeom>
              <a:avLst/>
              <a:gdLst/>
              <a:ahLst/>
              <a:cxnLst/>
              <a:rect l="l" t="t" r="r" b="b"/>
              <a:pathLst>
                <a:path w="632" h="3335" extrusionOk="0">
                  <a:moveTo>
                    <a:pt x="441" y="1"/>
                  </a:moveTo>
                  <a:cubicBezTo>
                    <a:pt x="334" y="1"/>
                    <a:pt x="251" y="96"/>
                    <a:pt x="251" y="191"/>
                  </a:cubicBezTo>
                  <a:cubicBezTo>
                    <a:pt x="251" y="394"/>
                    <a:pt x="203" y="477"/>
                    <a:pt x="144" y="596"/>
                  </a:cubicBezTo>
                  <a:cubicBezTo>
                    <a:pt x="72" y="727"/>
                    <a:pt x="1" y="882"/>
                    <a:pt x="1" y="1179"/>
                  </a:cubicBezTo>
                  <a:cubicBezTo>
                    <a:pt x="1" y="1465"/>
                    <a:pt x="72" y="1620"/>
                    <a:pt x="144" y="1763"/>
                  </a:cubicBezTo>
                  <a:cubicBezTo>
                    <a:pt x="203" y="1882"/>
                    <a:pt x="251" y="1965"/>
                    <a:pt x="251" y="2156"/>
                  </a:cubicBezTo>
                  <a:cubicBezTo>
                    <a:pt x="251" y="2358"/>
                    <a:pt x="203" y="2441"/>
                    <a:pt x="144" y="2561"/>
                  </a:cubicBezTo>
                  <a:cubicBezTo>
                    <a:pt x="84" y="2692"/>
                    <a:pt x="1" y="2846"/>
                    <a:pt x="1" y="3144"/>
                  </a:cubicBezTo>
                  <a:cubicBezTo>
                    <a:pt x="1" y="3239"/>
                    <a:pt x="84" y="3334"/>
                    <a:pt x="191" y="3334"/>
                  </a:cubicBezTo>
                  <a:cubicBezTo>
                    <a:pt x="298" y="3334"/>
                    <a:pt x="382" y="3239"/>
                    <a:pt x="382" y="3144"/>
                  </a:cubicBezTo>
                  <a:cubicBezTo>
                    <a:pt x="382" y="2942"/>
                    <a:pt x="429" y="2858"/>
                    <a:pt x="489" y="2739"/>
                  </a:cubicBezTo>
                  <a:cubicBezTo>
                    <a:pt x="560" y="2608"/>
                    <a:pt x="632" y="2453"/>
                    <a:pt x="632" y="2156"/>
                  </a:cubicBezTo>
                  <a:cubicBezTo>
                    <a:pt x="632" y="1882"/>
                    <a:pt x="560" y="1715"/>
                    <a:pt x="489" y="1584"/>
                  </a:cubicBezTo>
                  <a:cubicBezTo>
                    <a:pt x="429" y="1465"/>
                    <a:pt x="382" y="1370"/>
                    <a:pt x="382" y="1179"/>
                  </a:cubicBezTo>
                  <a:cubicBezTo>
                    <a:pt x="382" y="989"/>
                    <a:pt x="429" y="894"/>
                    <a:pt x="489" y="775"/>
                  </a:cubicBezTo>
                  <a:cubicBezTo>
                    <a:pt x="560" y="644"/>
                    <a:pt x="632" y="489"/>
                    <a:pt x="632" y="191"/>
                  </a:cubicBezTo>
                  <a:cubicBezTo>
                    <a:pt x="632" y="96"/>
                    <a:pt x="549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09;p88">
              <a:extLst>
                <a:ext uri="{FF2B5EF4-FFF2-40B4-BE49-F238E27FC236}">
                  <a16:creationId xmlns:a16="http://schemas.microsoft.com/office/drawing/2014/main" id="{7BD08633-FC3F-6242-828F-F9AF0302C0AC}"/>
                </a:ext>
              </a:extLst>
            </p:cNvPr>
            <p:cNvSpPr/>
            <p:nvPr/>
          </p:nvSpPr>
          <p:spPr>
            <a:xfrm>
              <a:off x="2652738" y="1825405"/>
              <a:ext cx="359301" cy="40580"/>
            </a:xfrm>
            <a:custGeom>
              <a:avLst/>
              <a:gdLst/>
              <a:ahLst/>
              <a:cxnLst/>
              <a:rect l="l" t="t" r="r" b="b"/>
              <a:pathLst>
                <a:path w="11289" h="1275" extrusionOk="0">
                  <a:moveTo>
                    <a:pt x="10645" y="369"/>
                  </a:moveTo>
                  <a:lnTo>
                    <a:pt x="10538" y="655"/>
                  </a:lnTo>
                  <a:cubicBezTo>
                    <a:pt x="10514" y="774"/>
                    <a:pt x="10359" y="869"/>
                    <a:pt x="10240" y="869"/>
                  </a:cubicBezTo>
                  <a:lnTo>
                    <a:pt x="1108" y="869"/>
                  </a:lnTo>
                  <a:cubicBezTo>
                    <a:pt x="989" y="869"/>
                    <a:pt x="834" y="774"/>
                    <a:pt x="811" y="655"/>
                  </a:cubicBezTo>
                  <a:lnTo>
                    <a:pt x="739" y="369"/>
                  </a:lnTo>
                  <a:close/>
                  <a:moveTo>
                    <a:pt x="191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299" y="381"/>
                  </a:lnTo>
                  <a:lnTo>
                    <a:pt x="406" y="774"/>
                  </a:lnTo>
                  <a:cubicBezTo>
                    <a:pt x="477" y="1060"/>
                    <a:pt x="775" y="1274"/>
                    <a:pt x="1072" y="1274"/>
                  </a:cubicBezTo>
                  <a:lnTo>
                    <a:pt x="10216" y="1274"/>
                  </a:lnTo>
                  <a:cubicBezTo>
                    <a:pt x="10514" y="1274"/>
                    <a:pt x="10812" y="1060"/>
                    <a:pt x="10883" y="774"/>
                  </a:cubicBezTo>
                  <a:lnTo>
                    <a:pt x="10990" y="381"/>
                  </a:lnTo>
                  <a:lnTo>
                    <a:pt x="11098" y="381"/>
                  </a:lnTo>
                  <a:cubicBezTo>
                    <a:pt x="11193" y="381"/>
                    <a:pt x="11288" y="298"/>
                    <a:pt x="11288" y="191"/>
                  </a:cubicBezTo>
                  <a:cubicBezTo>
                    <a:pt x="11288" y="83"/>
                    <a:pt x="11229" y="0"/>
                    <a:pt x="11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10;p88">
              <a:extLst>
                <a:ext uri="{FF2B5EF4-FFF2-40B4-BE49-F238E27FC236}">
                  <a16:creationId xmlns:a16="http://schemas.microsoft.com/office/drawing/2014/main" id="{76792977-955E-CC4D-B36C-7795C876231D}"/>
                </a:ext>
              </a:extLst>
            </p:cNvPr>
            <p:cNvSpPr/>
            <p:nvPr/>
          </p:nvSpPr>
          <p:spPr>
            <a:xfrm>
              <a:off x="2657289" y="1641983"/>
              <a:ext cx="64833" cy="73935"/>
            </a:xfrm>
            <a:custGeom>
              <a:avLst/>
              <a:gdLst/>
              <a:ahLst/>
              <a:cxnLst/>
              <a:rect l="l" t="t" r="r" b="b"/>
              <a:pathLst>
                <a:path w="2037" h="2323" extrusionOk="0">
                  <a:moveTo>
                    <a:pt x="1584" y="382"/>
                  </a:moveTo>
                  <a:lnTo>
                    <a:pt x="1584" y="1429"/>
                  </a:lnTo>
                  <a:cubicBezTo>
                    <a:pt x="1584" y="1596"/>
                    <a:pt x="1596" y="1751"/>
                    <a:pt x="1620" y="1929"/>
                  </a:cubicBezTo>
                  <a:lnTo>
                    <a:pt x="1596" y="1929"/>
                  </a:lnTo>
                  <a:cubicBezTo>
                    <a:pt x="929" y="1929"/>
                    <a:pt x="382" y="1382"/>
                    <a:pt x="382" y="715"/>
                  </a:cubicBezTo>
                  <a:cubicBezTo>
                    <a:pt x="382" y="596"/>
                    <a:pt x="394" y="489"/>
                    <a:pt x="429" y="382"/>
                  </a:cubicBezTo>
                  <a:close/>
                  <a:moveTo>
                    <a:pt x="298" y="1"/>
                  </a:moveTo>
                  <a:cubicBezTo>
                    <a:pt x="215" y="1"/>
                    <a:pt x="144" y="48"/>
                    <a:pt x="120" y="120"/>
                  </a:cubicBezTo>
                  <a:cubicBezTo>
                    <a:pt x="37" y="310"/>
                    <a:pt x="13" y="513"/>
                    <a:pt x="13" y="703"/>
                  </a:cubicBezTo>
                  <a:cubicBezTo>
                    <a:pt x="1" y="1596"/>
                    <a:pt x="727" y="2322"/>
                    <a:pt x="1608" y="2322"/>
                  </a:cubicBezTo>
                  <a:lnTo>
                    <a:pt x="1846" y="2322"/>
                  </a:lnTo>
                  <a:cubicBezTo>
                    <a:pt x="1906" y="2322"/>
                    <a:pt x="1942" y="2298"/>
                    <a:pt x="1989" y="2251"/>
                  </a:cubicBezTo>
                  <a:cubicBezTo>
                    <a:pt x="2025" y="2203"/>
                    <a:pt x="2037" y="2144"/>
                    <a:pt x="2037" y="2084"/>
                  </a:cubicBezTo>
                  <a:cubicBezTo>
                    <a:pt x="1989" y="1870"/>
                    <a:pt x="1977" y="1656"/>
                    <a:pt x="1977" y="1429"/>
                  </a:cubicBezTo>
                  <a:lnTo>
                    <a:pt x="1977" y="191"/>
                  </a:lnTo>
                  <a:cubicBezTo>
                    <a:pt x="1977" y="84"/>
                    <a:pt x="1882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111;p88">
              <a:extLst>
                <a:ext uri="{FF2B5EF4-FFF2-40B4-BE49-F238E27FC236}">
                  <a16:creationId xmlns:a16="http://schemas.microsoft.com/office/drawing/2014/main" id="{867077EE-2A11-FF42-8AB8-92B9F303EEB7}"/>
                </a:ext>
              </a:extLst>
            </p:cNvPr>
            <p:cNvSpPr/>
            <p:nvPr/>
          </p:nvSpPr>
          <p:spPr>
            <a:xfrm>
              <a:off x="2633037" y="1617730"/>
              <a:ext cx="325945" cy="195198"/>
            </a:xfrm>
            <a:custGeom>
              <a:avLst/>
              <a:gdLst/>
              <a:ahLst/>
              <a:cxnLst/>
              <a:rect l="l" t="t" r="r" b="b"/>
              <a:pathLst>
                <a:path w="10241" h="6133" extrusionOk="0">
                  <a:moveTo>
                    <a:pt x="9847" y="393"/>
                  </a:moveTo>
                  <a:lnTo>
                    <a:pt x="9847" y="2203"/>
                  </a:lnTo>
                  <a:cubicBezTo>
                    <a:pt x="9847" y="4168"/>
                    <a:pt x="8252" y="5763"/>
                    <a:pt x="6287" y="5763"/>
                  </a:cubicBezTo>
                  <a:cubicBezTo>
                    <a:pt x="4859" y="5763"/>
                    <a:pt x="3573" y="4918"/>
                    <a:pt x="3013" y="3584"/>
                  </a:cubicBezTo>
                  <a:cubicBezTo>
                    <a:pt x="2989" y="3513"/>
                    <a:pt x="2918" y="3465"/>
                    <a:pt x="2834" y="3465"/>
                  </a:cubicBezTo>
                  <a:lnTo>
                    <a:pt x="2382" y="3465"/>
                  </a:lnTo>
                  <a:cubicBezTo>
                    <a:pt x="1287" y="3465"/>
                    <a:pt x="394" y="2572"/>
                    <a:pt x="394" y="1489"/>
                  </a:cubicBezTo>
                  <a:cubicBezTo>
                    <a:pt x="382" y="1096"/>
                    <a:pt x="489" y="715"/>
                    <a:pt x="703" y="393"/>
                  </a:cubicBezTo>
                  <a:lnTo>
                    <a:pt x="8823" y="393"/>
                  </a:lnTo>
                  <a:lnTo>
                    <a:pt x="8823" y="1215"/>
                  </a:lnTo>
                  <a:cubicBezTo>
                    <a:pt x="8823" y="1310"/>
                    <a:pt x="8919" y="1405"/>
                    <a:pt x="9014" y="1405"/>
                  </a:cubicBezTo>
                  <a:cubicBezTo>
                    <a:pt x="9121" y="1405"/>
                    <a:pt x="9204" y="1310"/>
                    <a:pt x="9204" y="1215"/>
                  </a:cubicBezTo>
                  <a:lnTo>
                    <a:pt x="9204" y="393"/>
                  </a:lnTo>
                  <a:close/>
                  <a:moveTo>
                    <a:pt x="620" y="1"/>
                  </a:moveTo>
                  <a:cubicBezTo>
                    <a:pt x="560" y="1"/>
                    <a:pt x="501" y="36"/>
                    <a:pt x="477" y="84"/>
                  </a:cubicBezTo>
                  <a:cubicBezTo>
                    <a:pt x="179" y="477"/>
                    <a:pt x="25" y="977"/>
                    <a:pt x="25" y="1465"/>
                  </a:cubicBezTo>
                  <a:cubicBezTo>
                    <a:pt x="1" y="2787"/>
                    <a:pt x="1060" y="3846"/>
                    <a:pt x="2370" y="3846"/>
                  </a:cubicBezTo>
                  <a:lnTo>
                    <a:pt x="2704" y="3846"/>
                  </a:lnTo>
                  <a:cubicBezTo>
                    <a:pt x="3346" y="5239"/>
                    <a:pt x="4751" y="6132"/>
                    <a:pt x="6299" y="6132"/>
                  </a:cubicBezTo>
                  <a:cubicBezTo>
                    <a:pt x="8466" y="6132"/>
                    <a:pt x="10240" y="4370"/>
                    <a:pt x="10240" y="2191"/>
                  </a:cubicBezTo>
                  <a:lnTo>
                    <a:pt x="10240" y="203"/>
                  </a:lnTo>
                  <a:cubicBezTo>
                    <a:pt x="10240" y="96"/>
                    <a:pt x="10145" y="1"/>
                    <a:pt x="100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112;p88">
              <a:extLst>
                <a:ext uri="{FF2B5EF4-FFF2-40B4-BE49-F238E27FC236}">
                  <a16:creationId xmlns:a16="http://schemas.microsoft.com/office/drawing/2014/main" id="{14791B14-A5A0-BD40-BFAF-FE695D1295DC}"/>
                </a:ext>
              </a:extLst>
            </p:cNvPr>
            <p:cNvSpPr/>
            <p:nvPr/>
          </p:nvSpPr>
          <p:spPr>
            <a:xfrm>
              <a:off x="2826293" y="1674574"/>
              <a:ext cx="99334" cy="106145"/>
            </a:xfrm>
            <a:custGeom>
              <a:avLst/>
              <a:gdLst/>
              <a:ahLst/>
              <a:cxnLst/>
              <a:rect l="l" t="t" r="r" b="b"/>
              <a:pathLst>
                <a:path w="3121" h="3335" extrusionOk="0">
                  <a:moveTo>
                    <a:pt x="2930" y="0"/>
                  </a:moveTo>
                  <a:cubicBezTo>
                    <a:pt x="2823" y="0"/>
                    <a:pt x="2739" y="96"/>
                    <a:pt x="2739" y="203"/>
                  </a:cubicBezTo>
                  <a:lnTo>
                    <a:pt x="2739" y="417"/>
                  </a:lnTo>
                  <a:cubicBezTo>
                    <a:pt x="2739" y="1822"/>
                    <a:pt x="1596" y="2965"/>
                    <a:pt x="191" y="2965"/>
                  </a:cubicBezTo>
                  <a:cubicBezTo>
                    <a:pt x="84" y="2965"/>
                    <a:pt x="1" y="3060"/>
                    <a:pt x="1" y="3156"/>
                  </a:cubicBezTo>
                  <a:cubicBezTo>
                    <a:pt x="1" y="3263"/>
                    <a:pt x="96" y="3334"/>
                    <a:pt x="203" y="3334"/>
                  </a:cubicBezTo>
                  <a:cubicBezTo>
                    <a:pt x="1811" y="3334"/>
                    <a:pt x="3120" y="2025"/>
                    <a:pt x="3120" y="417"/>
                  </a:cubicBezTo>
                  <a:lnTo>
                    <a:pt x="3120" y="203"/>
                  </a:lnTo>
                  <a:cubicBezTo>
                    <a:pt x="3120" y="96"/>
                    <a:pt x="3037" y="0"/>
                    <a:pt x="29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0628;p88">
            <a:extLst>
              <a:ext uri="{FF2B5EF4-FFF2-40B4-BE49-F238E27FC236}">
                <a16:creationId xmlns:a16="http://schemas.microsoft.com/office/drawing/2014/main" id="{89807ECC-676B-E040-87AA-54E755B332B8}"/>
              </a:ext>
            </a:extLst>
          </p:cNvPr>
          <p:cNvGrpSpPr/>
          <p:nvPr/>
        </p:nvGrpSpPr>
        <p:grpSpPr>
          <a:xfrm>
            <a:off x="3788549" y="1559275"/>
            <a:ext cx="1072047" cy="999768"/>
            <a:chOff x="3082855" y="4295728"/>
            <a:chExt cx="375946" cy="327823"/>
          </a:xfrm>
        </p:grpSpPr>
        <p:sp>
          <p:nvSpPr>
            <p:cNvPr id="47" name="Google Shape;10629;p88">
              <a:extLst>
                <a:ext uri="{FF2B5EF4-FFF2-40B4-BE49-F238E27FC236}">
                  <a16:creationId xmlns:a16="http://schemas.microsoft.com/office/drawing/2014/main" id="{47C0B1C0-F76C-4D47-8DE2-D1DE3AF09851}"/>
                </a:ext>
              </a:extLst>
            </p:cNvPr>
            <p:cNvSpPr/>
            <p:nvPr/>
          </p:nvSpPr>
          <p:spPr>
            <a:xfrm>
              <a:off x="3082855" y="4295728"/>
              <a:ext cx="375946" cy="327823"/>
            </a:xfrm>
            <a:custGeom>
              <a:avLst/>
              <a:gdLst/>
              <a:ahLst/>
              <a:cxnLst/>
              <a:rect l="l" t="t" r="r" b="b"/>
              <a:pathLst>
                <a:path w="11812" h="10300" extrusionOk="0">
                  <a:moveTo>
                    <a:pt x="6644" y="358"/>
                  </a:moveTo>
                  <a:lnTo>
                    <a:pt x="6311" y="3311"/>
                  </a:lnTo>
                  <a:cubicBezTo>
                    <a:pt x="6311" y="3311"/>
                    <a:pt x="6311" y="3335"/>
                    <a:pt x="6299" y="3335"/>
                  </a:cubicBezTo>
                  <a:lnTo>
                    <a:pt x="5525" y="3335"/>
                  </a:lnTo>
                  <a:cubicBezTo>
                    <a:pt x="5525" y="3335"/>
                    <a:pt x="5513" y="3335"/>
                    <a:pt x="5513" y="3311"/>
                  </a:cubicBezTo>
                  <a:lnTo>
                    <a:pt x="5180" y="358"/>
                  </a:lnTo>
                  <a:close/>
                  <a:moveTo>
                    <a:pt x="11240" y="2930"/>
                  </a:moveTo>
                  <a:cubicBezTo>
                    <a:pt x="11347" y="2930"/>
                    <a:pt x="11431" y="3013"/>
                    <a:pt x="11431" y="3120"/>
                  </a:cubicBezTo>
                  <a:lnTo>
                    <a:pt x="11431" y="9764"/>
                  </a:lnTo>
                  <a:lnTo>
                    <a:pt x="11454" y="9764"/>
                  </a:lnTo>
                  <a:cubicBezTo>
                    <a:pt x="11454" y="9859"/>
                    <a:pt x="11359" y="9954"/>
                    <a:pt x="11252" y="9954"/>
                  </a:cubicBezTo>
                  <a:lnTo>
                    <a:pt x="560" y="9954"/>
                  </a:lnTo>
                  <a:cubicBezTo>
                    <a:pt x="453" y="9954"/>
                    <a:pt x="358" y="9859"/>
                    <a:pt x="358" y="9764"/>
                  </a:cubicBezTo>
                  <a:lnTo>
                    <a:pt x="358" y="3120"/>
                  </a:lnTo>
                  <a:cubicBezTo>
                    <a:pt x="358" y="3013"/>
                    <a:pt x="453" y="2930"/>
                    <a:pt x="560" y="2930"/>
                  </a:cubicBezTo>
                  <a:lnTo>
                    <a:pt x="5108" y="2930"/>
                  </a:lnTo>
                  <a:lnTo>
                    <a:pt x="5156" y="3346"/>
                  </a:lnTo>
                  <a:cubicBezTo>
                    <a:pt x="5168" y="3525"/>
                    <a:pt x="5335" y="3656"/>
                    <a:pt x="5513" y="3656"/>
                  </a:cubicBezTo>
                  <a:lnTo>
                    <a:pt x="6287" y="3656"/>
                  </a:lnTo>
                  <a:cubicBezTo>
                    <a:pt x="6466" y="3656"/>
                    <a:pt x="6608" y="3525"/>
                    <a:pt x="6644" y="3346"/>
                  </a:cubicBezTo>
                  <a:lnTo>
                    <a:pt x="6692" y="2930"/>
                  </a:lnTo>
                  <a:close/>
                  <a:moveTo>
                    <a:pt x="4977" y="1"/>
                  </a:moveTo>
                  <a:cubicBezTo>
                    <a:pt x="4930" y="1"/>
                    <a:pt x="4882" y="13"/>
                    <a:pt x="4846" y="60"/>
                  </a:cubicBezTo>
                  <a:cubicBezTo>
                    <a:pt x="4811" y="84"/>
                    <a:pt x="4799" y="144"/>
                    <a:pt x="4799" y="191"/>
                  </a:cubicBezTo>
                  <a:lnTo>
                    <a:pt x="5061" y="2584"/>
                  </a:lnTo>
                  <a:lnTo>
                    <a:pt x="536" y="2584"/>
                  </a:lnTo>
                  <a:cubicBezTo>
                    <a:pt x="239" y="2584"/>
                    <a:pt x="1" y="2823"/>
                    <a:pt x="1" y="3120"/>
                  </a:cubicBezTo>
                  <a:lnTo>
                    <a:pt x="1" y="9764"/>
                  </a:lnTo>
                  <a:cubicBezTo>
                    <a:pt x="1" y="10062"/>
                    <a:pt x="239" y="10300"/>
                    <a:pt x="536" y="10300"/>
                  </a:cubicBezTo>
                  <a:lnTo>
                    <a:pt x="11240" y="10300"/>
                  </a:lnTo>
                  <a:cubicBezTo>
                    <a:pt x="11538" y="10300"/>
                    <a:pt x="11776" y="10062"/>
                    <a:pt x="11776" y="9764"/>
                  </a:cubicBezTo>
                  <a:lnTo>
                    <a:pt x="11776" y="3120"/>
                  </a:lnTo>
                  <a:cubicBezTo>
                    <a:pt x="11812" y="2823"/>
                    <a:pt x="11550" y="2584"/>
                    <a:pt x="11252" y="2584"/>
                  </a:cubicBezTo>
                  <a:lnTo>
                    <a:pt x="6728" y="2584"/>
                  </a:lnTo>
                  <a:lnTo>
                    <a:pt x="7001" y="191"/>
                  </a:lnTo>
                  <a:cubicBezTo>
                    <a:pt x="7001" y="144"/>
                    <a:pt x="6989" y="84"/>
                    <a:pt x="6954" y="60"/>
                  </a:cubicBezTo>
                  <a:cubicBezTo>
                    <a:pt x="6930" y="25"/>
                    <a:pt x="6882" y="1"/>
                    <a:pt x="6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630;p88">
              <a:extLst>
                <a:ext uri="{FF2B5EF4-FFF2-40B4-BE49-F238E27FC236}">
                  <a16:creationId xmlns:a16="http://schemas.microsoft.com/office/drawing/2014/main" id="{786E5FC1-8289-5B4C-A348-90554520F299}"/>
                </a:ext>
              </a:extLst>
            </p:cNvPr>
            <p:cNvSpPr/>
            <p:nvPr/>
          </p:nvSpPr>
          <p:spPr>
            <a:xfrm>
              <a:off x="3118852" y="4424947"/>
              <a:ext cx="128488" cy="163371"/>
            </a:xfrm>
            <a:custGeom>
              <a:avLst/>
              <a:gdLst/>
              <a:ahLst/>
              <a:cxnLst/>
              <a:rect l="l" t="t" r="r" b="b"/>
              <a:pathLst>
                <a:path w="4037" h="5133" extrusionOk="0">
                  <a:moveTo>
                    <a:pt x="2203" y="1251"/>
                  </a:moveTo>
                  <a:cubicBezTo>
                    <a:pt x="2418" y="1251"/>
                    <a:pt x="2596" y="1418"/>
                    <a:pt x="2596" y="1632"/>
                  </a:cubicBezTo>
                  <a:lnTo>
                    <a:pt x="2596" y="2013"/>
                  </a:lnTo>
                  <a:cubicBezTo>
                    <a:pt x="2584" y="2323"/>
                    <a:pt x="2322" y="2573"/>
                    <a:pt x="2013" y="2573"/>
                  </a:cubicBezTo>
                  <a:cubicBezTo>
                    <a:pt x="1703" y="2573"/>
                    <a:pt x="1453" y="2323"/>
                    <a:pt x="1453" y="2013"/>
                  </a:cubicBezTo>
                  <a:lnTo>
                    <a:pt x="1453" y="1632"/>
                  </a:lnTo>
                  <a:cubicBezTo>
                    <a:pt x="1453" y="1430"/>
                    <a:pt x="1608" y="1251"/>
                    <a:pt x="1834" y="1251"/>
                  </a:cubicBezTo>
                  <a:close/>
                  <a:moveTo>
                    <a:pt x="2191" y="2906"/>
                  </a:moveTo>
                  <a:lnTo>
                    <a:pt x="2191" y="3001"/>
                  </a:lnTo>
                  <a:cubicBezTo>
                    <a:pt x="2203" y="3061"/>
                    <a:pt x="2227" y="3144"/>
                    <a:pt x="2251" y="3180"/>
                  </a:cubicBezTo>
                  <a:lnTo>
                    <a:pt x="2013" y="3418"/>
                  </a:lnTo>
                  <a:lnTo>
                    <a:pt x="2001" y="3418"/>
                  </a:lnTo>
                  <a:lnTo>
                    <a:pt x="1763" y="3180"/>
                  </a:lnTo>
                  <a:cubicBezTo>
                    <a:pt x="1787" y="3120"/>
                    <a:pt x="1798" y="3061"/>
                    <a:pt x="1798" y="3001"/>
                  </a:cubicBezTo>
                  <a:lnTo>
                    <a:pt x="1798" y="2906"/>
                  </a:lnTo>
                  <a:cubicBezTo>
                    <a:pt x="1858" y="2918"/>
                    <a:pt x="1941" y="2918"/>
                    <a:pt x="2001" y="2918"/>
                  </a:cubicBezTo>
                  <a:cubicBezTo>
                    <a:pt x="2060" y="2918"/>
                    <a:pt x="2132" y="2906"/>
                    <a:pt x="2191" y="2906"/>
                  </a:cubicBezTo>
                  <a:close/>
                  <a:moveTo>
                    <a:pt x="2525" y="3394"/>
                  </a:moveTo>
                  <a:lnTo>
                    <a:pt x="2822" y="3537"/>
                  </a:lnTo>
                  <a:cubicBezTo>
                    <a:pt x="2882" y="3573"/>
                    <a:pt x="2918" y="3644"/>
                    <a:pt x="2918" y="3716"/>
                  </a:cubicBezTo>
                  <a:lnTo>
                    <a:pt x="2918" y="4787"/>
                  </a:lnTo>
                  <a:lnTo>
                    <a:pt x="1072" y="4787"/>
                  </a:lnTo>
                  <a:lnTo>
                    <a:pt x="1072" y="3716"/>
                  </a:lnTo>
                  <a:cubicBezTo>
                    <a:pt x="1072" y="3644"/>
                    <a:pt x="1120" y="3573"/>
                    <a:pt x="1179" y="3537"/>
                  </a:cubicBezTo>
                  <a:lnTo>
                    <a:pt x="1477" y="3394"/>
                  </a:lnTo>
                  <a:lnTo>
                    <a:pt x="1751" y="3656"/>
                  </a:lnTo>
                  <a:cubicBezTo>
                    <a:pt x="1822" y="3728"/>
                    <a:pt x="1906" y="3763"/>
                    <a:pt x="2001" y="3763"/>
                  </a:cubicBezTo>
                  <a:cubicBezTo>
                    <a:pt x="2084" y="3763"/>
                    <a:pt x="2179" y="3728"/>
                    <a:pt x="2251" y="3656"/>
                  </a:cubicBezTo>
                  <a:lnTo>
                    <a:pt x="2525" y="3394"/>
                  </a:lnTo>
                  <a:close/>
                  <a:moveTo>
                    <a:pt x="3680" y="334"/>
                  </a:moveTo>
                  <a:cubicBezTo>
                    <a:pt x="3680" y="334"/>
                    <a:pt x="3692" y="334"/>
                    <a:pt x="3692" y="358"/>
                  </a:cubicBezTo>
                  <a:lnTo>
                    <a:pt x="3692" y="4775"/>
                  </a:lnTo>
                  <a:lnTo>
                    <a:pt x="3680" y="4775"/>
                  </a:lnTo>
                  <a:lnTo>
                    <a:pt x="3299" y="4787"/>
                  </a:lnTo>
                  <a:lnTo>
                    <a:pt x="3299" y="3716"/>
                  </a:lnTo>
                  <a:cubicBezTo>
                    <a:pt x="3299" y="3513"/>
                    <a:pt x="3180" y="3335"/>
                    <a:pt x="3001" y="3227"/>
                  </a:cubicBezTo>
                  <a:lnTo>
                    <a:pt x="2560" y="3001"/>
                  </a:lnTo>
                  <a:lnTo>
                    <a:pt x="2560" y="2989"/>
                  </a:lnTo>
                  <a:lnTo>
                    <a:pt x="2560" y="2739"/>
                  </a:lnTo>
                  <a:cubicBezTo>
                    <a:pt x="2787" y="2573"/>
                    <a:pt x="2941" y="2311"/>
                    <a:pt x="2941" y="2013"/>
                  </a:cubicBezTo>
                  <a:lnTo>
                    <a:pt x="2941" y="1632"/>
                  </a:lnTo>
                  <a:cubicBezTo>
                    <a:pt x="2941" y="1227"/>
                    <a:pt x="2608" y="906"/>
                    <a:pt x="2203" y="906"/>
                  </a:cubicBezTo>
                  <a:lnTo>
                    <a:pt x="1834" y="906"/>
                  </a:lnTo>
                  <a:cubicBezTo>
                    <a:pt x="1429" y="906"/>
                    <a:pt x="1108" y="1239"/>
                    <a:pt x="1108" y="1632"/>
                  </a:cubicBezTo>
                  <a:lnTo>
                    <a:pt x="1108" y="2013"/>
                  </a:lnTo>
                  <a:cubicBezTo>
                    <a:pt x="1108" y="2311"/>
                    <a:pt x="1251" y="2573"/>
                    <a:pt x="1477" y="2739"/>
                  </a:cubicBezTo>
                  <a:lnTo>
                    <a:pt x="1477" y="2989"/>
                  </a:lnTo>
                  <a:lnTo>
                    <a:pt x="1477" y="3001"/>
                  </a:lnTo>
                  <a:lnTo>
                    <a:pt x="1048" y="3227"/>
                  </a:lnTo>
                  <a:cubicBezTo>
                    <a:pt x="870" y="3323"/>
                    <a:pt x="751" y="3513"/>
                    <a:pt x="751" y="3716"/>
                  </a:cubicBezTo>
                  <a:lnTo>
                    <a:pt x="751" y="4787"/>
                  </a:lnTo>
                  <a:lnTo>
                    <a:pt x="358" y="4787"/>
                  </a:lnTo>
                  <a:cubicBezTo>
                    <a:pt x="358" y="4787"/>
                    <a:pt x="346" y="4787"/>
                    <a:pt x="346" y="4775"/>
                  </a:cubicBezTo>
                  <a:lnTo>
                    <a:pt x="346" y="358"/>
                  </a:lnTo>
                  <a:cubicBezTo>
                    <a:pt x="346" y="358"/>
                    <a:pt x="346" y="334"/>
                    <a:pt x="358" y="334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8"/>
                    <a:pt x="1" y="358"/>
                  </a:cubicBezTo>
                  <a:lnTo>
                    <a:pt x="1" y="4775"/>
                  </a:lnTo>
                  <a:cubicBezTo>
                    <a:pt x="1" y="4966"/>
                    <a:pt x="167" y="5132"/>
                    <a:pt x="358" y="5132"/>
                  </a:cubicBezTo>
                  <a:lnTo>
                    <a:pt x="3680" y="5132"/>
                  </a:lnTo>
                  <a:cubicBezTo>
                    <a:pt x="3870" y="5132"/>
                    <a:pt x="4037" y="4966"/>
                    <a:pt x="4037" y="4775"/>
                  </a:cubicBezTo>
                  <a:lnTo>
                    <a:pt x="4037" y="358"/>
                  </a:lnTo>
                  <a:cubicBezTo>
                    <a:pt x="4037" y="168"/>
                    <a:pt x="3870" y="1"/>
                    <a:pt x="3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631;p88">
              <a:extLst>
                <a:ext uri="{FF2B5EF4-FFF2-40B4-BE49-F238E27FC236}">
                  <a16:creationId xmlns:a16="http://schemas.microsoft.com/office/drawing/2014/main" id="{207EB501-49EA-7A4C-BC89-476BAC102E52}"/>
                </a:ext>
              </a:extLst>
            </p:cNvPr>
            <p:cNvSpPr/>
            <p:nvPr/>
          </p:nvSpPr>
          <p:spPr>
            <a:xfrm>
              <a:off x="3271178" y="4424947"/>
              <a:ext cx="152008" cy="34533"/>
            </a:xfrm>
            <a:custGeom>
              <a:avLst/>
              <a:gdLst/>
              <a:ahLst/>
              <a:cxnLst/>
              <a:rect l="l" t="t" r="r" b="b"/>
              <a:pathLst>
                <a:path w="4776" h="1085" extrusionOk="0">
                  <a:moveTo>
                    <a:pt x="4430" y="346"/>
                  </a:moveTo>
                  <a:cubicBezTo>
                    <a:pt x="4430" y="346"/>
                    <a:pt x="4442" y="346"/>
                    <a:pt x="4442" y="358"/>
                  </a:cubicBezTo>
                  <a:lnTo>
                    <a:pt x="4442" y="727"/>
                  </a:lnTo>
                  <a:lnTo>
                    <a:pt x="4430" y="727"/>
                  </a:lnTo>
                  <a:lnTo>
                    <a:pt x="370" y="739"/>
                  </a:lnTo>
                  <a:cubicBezTo>
                    <a:pt x="370" y="739"/>
                    <a:pt x="358" y="739"/>
                    <a:pt x="358" y="727"/>
                  </a:cubicBezTo>
                  <a:lnTo>
                    <a:pt x="358" y="358"/>
                  </a:lnTo>
                  <a:cubicBezTo>
                    <a:pt x="358" y="358"/>
                    <a:pt x="358" y="346"/>
                    <a:pt x="370" y="346"/>
                  </a:cubicBezTo>
                  <a:close/>
                  <a:moveTo>
                    <a:pt x="358" y="1"/>
                  </a:moveTo>
                  <a:cubicBezTo>
                    <a:pt x="156" y="1"/>
                    <a:pt x="1" y="168"/>
                    <a:pt x="1" y="358"/>
                  </a:cubicBezTo>
                  <a:lnTo>
                    <a:pt x="1" y="727"/>
                  </a:lnTo>
                  <a:cubicBezTo>
                    <a:pt x="1" y="918"/>
                    <a:pt x="156" y="1084"/>
                    <a:pt x="358" y="1084"/>
                  </a:cubicBezTo>
                  <a:lnTo>
                    <a:pt x="4418" y="1084"/>
                  </a:lnTo>
                  <a:cubicBezTo>
                    <a:pt x="4609" y="1084"/>
                    <a:pt x="4775" y="918"/>
                    <a:pt x="4775" y="727"/>
                  </a:cubicBezTo>
                  <a:lnTo>
                    <a:pt x="4775" y="358"/>
                  </a:lnTo>
                  <a:cubicBezTo>
                    <a:pt x="4775" y="168"/>
                    <a:pt x="4621" y="1"/>
                    <a:pt x="4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632;p88">
              <a:extLst>
                <a:ext uri="{FF2B5EF4-FFF2-40B4-BE49-F238E27FC236}">
                  <a16:creationId xmlns:a16="http://schemas.microsoft.com/office/drawing/2014/main" id="{1882C763-9D0C-B641-94A3-B6EC3136FD0D}"/>
                </a:ext>
              </a:extLst>
            </p:cNvPr>
            <p:cNvSpPr/>
            <p:nvPr/>
          </p:nvSpPr>
          <p:spPr>
            <a:xfrm>
              <a:off x="3271560" y="4471957"/>
              <a:ext cx="116393" cy="34501"/>
            </a:xfrm>
            <a:custGeom>
              <a:avLst/>
              <a:gdLst/>
              <a:ahLst/>
              <a:cxnLst/>
              <a:rect l="l" t="t" r="r" b="b"/>
              <a:pathLst>
                <a:path w="3657" h="1084" extrusionOk="0">
                  <a:moveTo>
                    <a:pt x="3299" y="334"/>
                  </a:moveTo>
                  <a:cubicBezTo>
                    <a:pt x="3299" y="334"/>
                    <a:pt x="3323" y="334"/>
                    <a:pt x="3323" y="357"/>
                  </a:cubicBezTo>
                  <a:lnTo>
                    <a:pt x="3323" y="727"/>
                  </a:lnTo>
                  <a:lnTo>
                    <a:pt x="358" y="738"/>
                  </a:lnTo>
                  <a:cubicBezTo>
                    <a:pt x="358" y="738"/>
                    <a:pt x="346" y="738"/>
                    <a:pt x="346" y="727"/>
                  </a:cubicBezTo>
                  <a:lnTo>
                    <a:pt x="346" y="357"/>
                  </a:lnTo>
                  <a:cubicBezTo>
                    <a:pt x="346" y="357"/>
                    <a:pt x="346" y="334"/>
                    <a:pt x="358" y="334"/>
                  </a:cubicBezTo>
                  <a:close/>
                  <a:moveTo>
                    <a:pt x="358" y="0"/>
                  </a:moveTo>
                  <a:cubicBezTo>
                    <a:pt x="168" y="0"/>
                    <a:pt x="1" y="155"/>
                    <a:pt x="1" y="357"/>
                  </a:cubicBezTo>
                  <a:lnTo>
                    <a:pt x="1" y="727"/>
                  </a:lnTo>
                  <a:cubicBezTo>
                    <a:pt x="1" y="917"/>
                    <a:pt x="168" y="1084"/>
                    <a:pt x="358" y="1084"/>
                  </a:cubicBezTo>
                  <a:lnTo>
                    <a:pt x="3299" y="1084"/>
                  </a:lnTo>
                  <a:cubicBezTo>
                    <a:pt x="3489" y="1084"/>
                    <a:pt x="3656" y="917"/>
                    <a:pt x="3656" y="727"/>
                  </a:cubicBezTo>
                  <a:lnTo>
                    <a:pt x="3656" y="357"/>
                  </a:lnTo>
                  <a:cubicBezTo>
                    <a:pt x="3656" y="155"/>
                    <a:pt x="3501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33;p88">
              <a:extLst>
                <a:ext uri="{FF2B5EF4-FFF2-40B4-BE49-F238E27FC236}">
                  <a16:creationId xmlns:a16="http://schemas.microsoft.com/office/drawing/2014/main" id="{08BBA197-E447-974A-86F7-391F329CCA32}"/>
                </a:ext>
              </a:extLst>
            </p:cNvPr>
            <p:cNvSpPr/>
            <p:nvPr/>
          </p:nvSpPr>
          <p:spPr>
            <a:xfrm>
              <a:off x="3271178" y="4518552"/>
              <a:ext cx="70148" cy="11394"/>
            </a:xfrm>
            <a:custGeom>
              <a:avLst/>
              <a:gdLst/>
              <a:ahLst/>
              <a:cxnLst/>
              <a:rect l="l" t="t" r="r" b="b"/>
              <a:pathLst>
                <a:path w="2204" h="358" extrusionOk="0">
                  <a:moveTo>
                    <a:pt x="180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lnTo>
                    <a:pt x="2025" y="358"/>
                  </a:lnTo>
                  <a:cubicBezTo>
                    <a:pt x="2108" y="358"/>
                    <a:pt x="2204" y="286"/>
                    <a:pt x="2204" y="179"/>
                  </a:cubicBezTo>
                  <a:cubicBezTo>
                    <a:pt x="2204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634;p88">
              <a:extLst>
                <a:ext uri="{FF2B5EF4-FFF2-40B4-BE49-F238E27FC236}">
                  <a16:creationId xmlns:a16="http://schemas.microsoft.com/office/drawing/2014/main" id="{680F4C37-88E9-6141-8216-F1AE6581CAFF}"/>
                </a:ext>
              </a:extLst>
            </p:cNvPr>
            <p:cNvSpPr/>
            <p:nvPr/>
          </p:nvSpPr>
          <p:spPr>
            <a:xfrm>
              <a:off x="3353038" y="4518552"/>
              <a:ext cx="34915" cy="11394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917" y="358"/>
                  </a:lnTo>
                  <a:cubicBezTo>
                    <a:pt x="1013" y="358"/>
                    <a:pt x="1096" y="286"/>
                    <a:pt x="1096" y="179"/>
                  </a:cubicBezTo>
                  <a:cubicBezTo>
                    <a:pt x="1096" y="84"/>
                    <a:pt x="1025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635;p88">
              <a:extLst>
                <a:ext uri="{FF2B5EF4-FFF2-40B4-BE49-F238E27FC236}">
                  <a16:creationId xmlns:a16="http://schemas.microsoft.com/office/drawing/2014/main" id="{BFE2BB26-564D-4C46-9B52-424A527147BD}"/>
                </a:ext>
              </a:extLst>
            </p:cNvPr>
            <p:cNvSpPr/>
            <p:nvPr/>
          </p:nvSpPr>
          <p:spPr>
            <a:xfrm>
              <a:off x="3271178" y="4554167"/>
              <a:ext cx="23170" cy="11426"/>
            </a:xfrm>
            <a:custGeom>
              <a:avLst/>
              <a:gdLst/>
              <a:ahLst/>
              <a:cxnLst/>
              <a:rect l="l" t="t" r="r" b="b"/>
              <a:pathLst>
                <a:path w="728" h="359" extrusionOk="0">
                  <a:moveTo>
                    <a:pt x="180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80" y="358"/>
                  </a:cubicBezTo>
                  <a:lnTo>
                    <a:pt x="549" y="358"/>
                  </a:lnTo>
                  <a:cubicBezTo>
                    <a:pt x="632" y="358"/>
                    <a:pt x="727" y="287"/>
                    <a:pt x="727" y="179"/>
                  </a:cubicBezTo>
                  <a:cubicBezTo>
                    <a:pt x="727" y="72"/>
                    <a:pt x="632" y="1"/>
                    <a:pt x="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636;p88">
              <a:extLst>
                <a:ext uri="{FF2B5EF4-FFF2-40B4-BE49-F238E27FC236}">
                  <a16:creationId xmlns:a16="http://schemas.microsoft.com/office/drawing/2014/main" id="{E38B25C5-4E11-754D-A2F1-A177417A345B}"/>
                </a:ext>
              </a:extLst>
            </p:cNvPr>
            <p:cNvSpPr/>
            <p:nvPr/>
          </p:nvSpPr>
          <p:spPr>
            <a:xfrm>
              <a:off x="3306443" y="4554167"/>
              <a:ext cx="58372" cy="11426"/>
            </a:xfrm>
            <a:custGeom>
              <a:avLst/>
              <a:gdLst/>
              <a:ahLst/>
              <a:cxnLst/>
              <a:rect l="l" t="t" r="r" b="b"/>
              <a:pathLst>
                <a:path w="1834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4" y="358"/>
                    <a:pt x="179" y="358"/>
                  </a:cubicBezTo>
                  <a:lnTo>
                    <a:pt x="1655" y="358"/>
                  </a:lnTo>
                  <a:cubicBezTo>
                    <a:pt x="1750" y="358"/>
                    <a:pt x="1834" y="287"/>
                    <a:pt x="1834" y="179"/>
                  </a:cubicBezTo>
                  <a:cubicBezTo>
                    <a:pt x="1834" y="72"/>
                    <a:pt x="1750" y="1"/>
                    <a:pt x="1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637;p88">
              <a:extLst>
                <a:ext uri="{FF2B5EF4-FFF2-40B4-BE49-F238E27FC236}">
                  <a16:creationId xmlns:a16="http://schemas.microsoft.com/office/drawing/2014/main" id="{242DF773-3359-0E40-9D6B-2D2BF5D324E4}"/>
                </a:ext>
              </a:extLst>
            </p:cNvPr>
            <p:cNvSpPr/>
            <p:nvPr/>
          </p:nvSpPr>
          <p:spPr>
            <a:xfrm>
              <a:off x="3271178" y="4577306"/>
              <a:ext cx="23170" cy="11394"/>
            </a:xfrm>
            <a:custGeom>
              <a:avLst/>
              <a:gdLst/>
              <a:ahLst/>
              <a:cxnLst/>
              <a:rect l="l" t="t" r="r" b="b"/>
              <a:pathLst>
                <a:path w="728" h="358" extrusionOk="0">
                  <a:moveTo>
                    <a:pt x="180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lnTo>
                    <a:pt x="549" y="357"/>
                  </a:lnTo>
                  <a:cubicBezTo>
                    <a:pt x="632" y="357"/>
                    <a:pt x="727" y="286"/>
                    <a:pt x="727" y="179"/>
                  </a:cubicBezTo>
                  <a:cubicBezTo>
                    <a:pt x="727" y="84"/>
                    <a:pt x="632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638;p88">
              <a:extLst>
                <a:ext uri="{FF2B5EF4-FFF2-40B4-BE49-F238E27FC236}">
                  <a16:creationId xmlns:a16="http://schemas.microsoft.com/office/drawing/2014/main" id="{FC2CB721-6152-2B45-8DF9-C2286C188FB1}"/>
                </a:ext>
              </a:extLst>
            </p:cNvPr>
            <p:cNvSpPr/>
            <p:nvPr/>
          </p:nvSpPr>
          <p:spPr>
            <a:xfrm>
              <a:off x="3306443" y="4577306"/>
              <a:ext cx="58372" cy="11394"/>
            </a:xfrm>
            <a:custGeom>
              <a:avLst/>
              <a:gdLst/>
              <a:ahLst/>
              <a:cxnLst/>
              <a:rect l="l" t="t" r="r" b="b"/>
              <a:pathLst>
                <a:path w="1834" h="358" extrusionOk="0"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cubicBezTo>
                    <a:pt x="0" y="286"/>
                    <a:pt x="84" y="357"/>
                    <a:pt x="179" y="357"/>
                  </a:cubicBezTo>
                  <a:lnTo>
                    <a:pt x="1655" y="357"/>
                  </a:lnTo>
                  <a:cubicBezTo>
                    <a:pt x="1750" y="357"/>
                    <a:pt x="1834" y="286"/>
                    <a:pt x="1834" y="179"/>
                  </a:cubicBezTo>
                  <a:cubicBezTo>
                    <a:pt x="1822" y="84"/>
                    <a:pt x="1750" y="0"/>
                    <a:pt x="1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639;p88">
              <a:extLst>
                <a:ext uri="{FF2B5EF4-FFF2-40B4-BE49-F238E27FC236}">
                  <a16:creationId xmlns:a16="http://schemas.microsoft.com/office/drawing/2014/main" id="{FE2DBABD-9F0F-9647-A68B-CF419A396A83}"/>
                </a:ext>
              </a:extLst>
            </p:cNvPr>
            <p:cNvSpPr/>
            <p:nvPr/>
          </p:nvSpPr>
          <p:spPr>
            <a:xfrm>
              <a:off x="3265513" y="4377970"/>
              <a:ext cx="11394" cy="11394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74"/>
                    <a:pt x="72" y="358"/>
                    <a:pt x="179" y="358"/>
                  </a:cubicBezTo>
                  <a:cubicBezTo>
                    <a:pt x="262" y="358"/>
                    <a:pt x="358" y="286"/>
                    <a:pt x="358" y="179"/>
                  </a:cubicBezTo>
                  <a:cubicBezTo>
                    <a:pt x="358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0432;p88">
            <a:extLst>
              <a:ext uri="{FF2B5EF4-FFF2-40B4-BE49-F238E27FC236}">
                <a16:creationId xmlns:a16="http://schemas.microsoft.com/office/drawing/2014/main" id="{61D4449D-2C02-9848-B5CD-6DE19C01D24B}"/>
              </a:ext>
            </a:extLst>
          </p:cNvPr>
          <p:cNvGrpSpPr/>
          <p:nvPr/>
        </p:nvGrpSpPr>
        <p:grpSpPr>
          <a:xfrm>
            <a:off x="7442332" y="1679031"/>
            <a:ext cx="1365881" cy="999771"/>
            <a:chOff x="5733194" y="2431718"/>
            <a:chExt cx="446826" cy="327059"/>
          </a:xfrm>
        </p:grpSpPr>
        <p:sp>
          <p:nvSpPr>
            <p:cNvPr id="59" name="Google Shape;10433;p88">
              <a:extLst>
                <a:ext uri="{FF2B5EF4-FFF2-40B4-BE49-F238E27FC236}">
                  <a16:creationId xmlns:a16="http://schemas.microsoft.com/office/drawing/2014/main" id="{597A9034-A37E-B44B-A6F2-127A3FD1C309}"/>
                </a:ext>
              </a:extLst>
            </p:cNvPr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434;p88">
              <a:extLst>
                <a:ext uri="{FF2B5EF4-FFF2-40B4-BE49-F238E27FC236}">
                  <a16:creationId xmlns:a16="http://schemas.microsoft.com/office/drawing/2014/main" id="{2925575A-78F2-3F4D-B17E-754F5FF68969}"/>
                </a:ext>
              </a:extLst>
            </p:cNvPr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435;p88">
              <a:extLst>
                <a:ext uri="{FF2B5EF4-FFF2-40B4-BE49-F238E27FC236}">
                  <a16:creationId xmlns:a16="http://schemas.microsoft.com/office/drawing/2014/main" id="{15E63BEB-9BE7-674F-B076-39098BDACE2A}"/>
                </a:ext>
              </a:extLst>
            </p:cNvPr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0464;p88">
            <a:extLst>
              <a:ext uri="{FF2B5EF4-FFF2-40B4-BE49-F238E27FC236}">
                <a16:creationId xmlns:a16="http://schemas.microsoft.com/office/drawing/2014/main" id="{5C2017A3-30C1-6645-ABCE-FB126EB1DB99}"/>
              </a:ext>
            </a:extLst>
          </p:cNvPr>
          <p:cNvGrpSpPr/>
          <p:nvPr/>
        </p:nvGrpSpPr>
        <p:grpSpPr>
          <a:xfrm>
            <a:off x="5479623" y="1630557"/>
            <a:ext cx="1438566" cy="1056888"/>
            <a:chOff x="6188327" y="2955408"/>
            <a:chExt cx="371395" cy="272857"/>
          </a:xfrm>
        </p:grpSpPr>
        <p:sp>
          <p:nvSpPr>
            <p:cNvPr id="66" name="Google Shape;10465;p88">
              <a:extLst>
                <a:ext uri="{FF2B5EF4-FFF2-40B4-BE49-F238E27FC236}">
                  <a16:creationId xmlns:a16="http://schemas.microsoft.com/office/drawing/2014/main" id="{2C313D97-4754-8D41-BEBF-C149CDD18C2B}"/>
                </a:ext>
              </a:extLst>
            </p:cNvPr>
            <p:cNvSpPr/>
            <p:nvPr/>
          </p:nvSpPr>
          <p:spPr>
            <a:xfrm>
              <a:off x="6229990" y="2978897"/>
              <a:ext cx="289567" cy="197840"/>
            </a:xfrm>
            <a:custGeom>
              <a:avLst/>
              <a:gdLst/>
              <a:ahLst/>
              <a:cxnLst/>
              <a:rect l="l" t="t" r="r" b="b"/>
              <a:pathLst>
                <a:path w="9098" h="6216" extrusionOk="0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466;p88">
              <a:extLst>
                <a:ext uri="{FF2B5EF4-FFF2-40B4-BE49-F238E27FC236}">
                  <a16:creationId xmlns:a16="http://schemas.microsoft.com/office/drawing/2014/main" id="{1FE7F5A9-322B-BD41-80F2-91541944C041}"/>
                </a:ext>
              </a:extLst>
            </p:cNvPr>
            <p:cNvSpPr/>
            <p:nvPr/>
          </p:nvSpPr>
          <p:spPr>
            <a:xfrm>
              <a:off x="6188327" y="2955408"/>
              <a:ext cx="371395" cy="272857"/>
            </a:xfrm>
            <a:custGeom>
              <a:avLst/>
              <a:gdLst/>
              <a:ahLst/>
              <a:cxnLst/>
              <a:rect l="l" t="t" r="r" b="b"/>
              <a:pathLst>
                <a:path w="11669" h="8573" extrusionOk="0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613AA23-3A5C-6343-A12F-EBDE8A84CEDB}"/>
              </a:ext>
            </a:extLst>
          </p:cNvPr>
          <p:cNvGrpSpPr/>
          <p:nvPr/>
        </p:nvGrpSpPr>
        <p:grpSpPr>
          <a:xfrm>
            <a:off x="1176716" y="3477673"/>
            <a:ext cx="9838567" cy="2113113"/>
            <a:chOff x="1176716" y="3477673"/>
            <a:chExt cx="9838567" cy="211311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CF091A0F-DF50-694C-9C0E-30F060B31409}"/>
                </a:ext>
              </a:extLst>
            </p:cNvPr>
            <p:cNvSpPr/>
            <p:nvPr/>
          </p:nvSpPr>
          <p:spPr>
            <a:xfrm>
              <a:off x="1176716" y="3477673"/>
              <a:ext cx="9838567" cy="2113113"/>
            </a:xfrm>
            <a:prstGeom prst="roundRect">
              <a:avLst/>
            </a:prstGeom>
            <a:solidFill>
              <a:srgbClr val="94C1F3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4F0A759-EA4E-0848-886F-80F21A685519}"/>
                </a:ext>
              </a:extLst>
            </p:cNvPr>
            <p:cNvSpPr txBox="1"/>
            <p:nvPr/>
          </p:nvSpPr>
          <p:spPr>
            <a:xfrm>
              <a:off x="5863636" y="4713571"/>
              <a:ext cx="2217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법인 카드 내역 결제 보고</a:t>
              </a:r>
              <a:endParaRPr lang="en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1F0AA8-A494-614C-8376-32E49ED3D66E}"/>
                </a:ext>
              </a:extLst>
            </p:cNvPr>
            <p:cNvSpPr txBox="1"/>
            <p:nvPr/>
          </p:nvSpPr>
          <p:spPr>
            <a:xfrm>
              <a:off x="1935306" y="4892226"/>
              <a:ext cx="11416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출퇴근 시간</a:t>
              </a:r>
              <a:endParaRPr lang="en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B2C596-D255-BA4B-A030-8C8BD1343CCC}"/>
                </a:ext>
              </a:extLst>
            </p:cNvPr>
            <p:cNvSpPr txBox="1"/>
            <p:nvPr/>
          </p:nvSpPr>
          <p:spPr>
            <a:xfrm>
              <a:off x="5702079" y="3845795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점심 시간</a:t>
              </a:r>
              <a:endParaRPr lang="en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9827C41-9592-8D43-B4E2-094B7807BF92}"/>
                </a:ext>
              </a:extLst>
            </p:cNvPr>
            <p:cNvSpPr txBox="1"/>
            <p:nvPr/>
          </p:nvSpPr>
          <p:spPr>
            <a:xfrm>
              <a:off x="7599224" y="4205740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회의준비</a:t>
              </a:r>
              <a:endParaRPr lang="en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992C595-FF17-6348-8E1C-57E08FCD01CC}"/>
                </a:ext>
              </a:extLst>
            </p:cNvPr>
            <p:cNvSpPr txBox="1"/>
            <p:nvPr/>
          </p:nvSpPr>
          <p:spPr>
            <a:xfrm>
              <a:off x="8965812" y="3820663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파일 정리</a:t>
              </a:r>
              <a:endParaRPr lang="en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0F80749-817E-4942-B554-DFAB86CF7C45}"/>
                </a:ext>
              </a:extLst>
            </p:cNvPr>
            <p:cNvSpPr txBox="1"/>
            <p:nvPr/>
          </p:nvSpPr>
          <p:spPr>
            <a:xfrm>
              <a:off x="8996238" y="4767355"/>
              <a:ext cx="16272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Communication</a:t>
              </a:r>
              <a:endParaRPr lang="en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05D4C0E-6A09-2249-8C53-8F03AC1BE8D3}"/>
                </a:ext>
              </a:extLst>
            </p:cNvPr>
            <p:cNvSpPr txBox="1"/>
            <p:nvPr/>
          </p:nvSpPr>
          <p:spPr>
            <a:xfrm>
              <a:off x="2584231" y="3892281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회의 보고</a:t>
              </a:r>
              <a:endParaRPr lang="en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BCCBEDB-9650-8F44-B406-90E9C5EAE55F}"/>
                </a:ext>
              </a:extLst>
            </p:cNvPr>
            <p:cNvSpPr txBox="1"/>
            <p:nvPr/>
          </p:nvSpPr>
          <p:spPr>
            <a:xfrm>
              <a:off x="3903696" y="4544294"/>
              <a:ext cx="12618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수정사항전달</a:t>
              </a:r>
              <a:endParaRPr lang="en-KR" sz="16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6" name="Google Shape;9988;p87">
            <a:extLst>
              <a:ext uri="{FF2B5EF4-FFF2-40B4-BE49-F238E27FC236}">
                <a16:creationId xmlns:a16="http://schemas.microsoft.com/office/drawing/2014/main" id="{53823324-457E-AC44-A107-D3965D0C17C9}"/>
              </a:ext>
            </a:extLst>
          </p:cNvPr>
          <p:cNvGrpSpPr/>
          <p:nvPr/>
        </p:nvGrpSpPr>
        <p:grpSpPr>
          <a:xfrm>
            <a:off x="9422196" y="1621562"/>
            <a:ext cx="1067804" cy="1082078"/>
            <a:chOff x="1298037" y="2425727"/>
            <a:chExt cx="338364" cy="342887"/>
          </a:xfrm>
        </p:grpSpPr>
        <p:sp>
          <p:nvSpPr>
            <p:cNvPr id="87" name="Google Shape;9989;p87">
              <a:extLst>
                <a:ext uri="{FF2B5EF4-FFF2-40B4-BE49-F238E27FC236}">
                  <a16:creationId xmlns:a16="http://schemas.microsoft.com/office/drawing/2014/main" id="{7081FDD0-CB99-A242-B7AD-69AA47FB5E54}"/>
                </a:ext>
              </a:extLst>
            </p:cNvPr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990;p87">
              <a:extLst>
                <a:ext uri="{FF2B5EF4-FFF2-40B4-BE49-F238E27FC236}">
                  <a16:creationId xmlns:a16="http://schemas.microsoft.com/office/drawing/2014/main" id="{B7A25D0F-CE7D-7840-83AA-0FFF545B96D6}"/>
                </a:ext>
              </a:extLst>
            </p:cNvPr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991;p87">
              <a:extLst>
                <a:ext uri="{FF2B5EF4-FFF2-40B4-BE49-F238E27FC236}">
                  <a16:creationId xmlns:a16="http://schemas.microsoft.com/office/drawing/2014/main" id="{4FFDA2C4-8AE5-0B47-ABCD-756AD495F696}"/>
                </a:ext>
              </a:extLst>
            </p:cNvPr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992;p87">
              <a:extLst>
                <a:ext uri="{FF2B5EF4-FFF2-40B4-BE49-F238E27FC236}">
                  <a16:creationId xmlns:a16="http://schemas.microsoft.com/office/drawing/2014/main" id="{8C0FEB56-188D-CD41-8440-5EB21B39DD64}"/>
                </a:ext>
              </a:extLst>
            </p:cNvPr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6" name="Straight Connector 4">
            <a:extLst>
              <a:ext uri="{FF2B5EF4-FFF2-40B4-BE49-F238E27FC236}">
                <a16:creationId xmlns:a16="http://schemas.microsoft.com/office/drawing/2014/main" id="{3D8B7739-E3AF-4BEA-A9AA-9FEC65A71611}"/>
              </a:ext>
            </a:extLst>
          </p:cNvPr>
          <p:cNvCxnSpPr>
            <a:cxnSpLocks/>
          </p:cNvCxnSpPr>
          <p:nvPr/>
        </p:nvCxnSpPr>
        <p:spPr>
          <a:xfrm>
            <a:off x="83746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5">
            <a:extLst>
              <a:ext uri="{FF2B5EF4-FFF2-40B4-BE49-F238E27FC236}">
                <a16:creationId xmlns:a16="http://schemas.microsoft.com/office/drawing/2014/main" id="{C6C26590-2C77-4AC4-8401-7192E571EBE6}"/>
              </a:ext>
            </a:extLst>
          </p:cNvPr>
          <p:cNvCxnSpPr>
            <a:cxnSpLocks/>
          </p:cNvCxnSpPr>
          <p:nvPr/>
        </p:nvCxnSpPr>
        <p:spPr>
          <a:xfrm>
            <a:off x="258423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6">
            <a:extLst>
              <a:ext uri="{FF2B5EF4-FFF2-40B4-BE49-F238E27FC236}">
                <a16:creationId xmlns:a16="http://schemas.microsoft.com/office/drawing/2014/main" id="{E2F559BF-E978-47CE-9699-7EB1647840E8}"/>
              </a:ext>
            </a:extLst>
          </p:cNvPr>
          <p:cNvCxnSpPr>
            <a:cxnSpLocks/>
          </p:cNvCxnSpPr>
          <p:nvPr/>
        </p:nvCxnSpPr>
        <p:spPr>
          <a:xfrm>
            <a:off x="4331001" y="6457950"/>
            <a:ext cx="168097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7">
            <a:extLst>
              <a:ext uri="{FF2B5EF4-FFF2-40B4-BE49-F238E27FC236}">
                <a16:creationId xmlns:a16="http://schemas.microsoft.com/office/drawing/2014/main" id="{848AC08D-DAD9-4CF6-B157-0E6AAE3C2EDA}"/>
              </a:ext>
            </a:extLst>
          </p:cNvPr>
          <p:cNvCxnSpPr>
            <a:cxnSpLocks/>
          </p:cNvCxnSpPr>
          <p:nvPr/>
        </p:nvCxnSpPr>
        <p:spPr>
          <a:xfrm>
            <a:off x="607777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8">
            <a:extLst>
              <a:ext uri="{FF2B5EF4-FFF2-40B4-BE49-F238E27FC236}">
                <a16:creationId xmlns:a16="http://schemas.microsoft.com/office/drawing/2014/main" id="{B32C3F51-B366-4621-A3E7-B81F4C0C361A}"/>
              </a:ext>
            </a:extLst>
          </p:cNvPr>
          <p:cNvCxnSpPr>
            <a:cxnSpLocks/>
          </p:cNvCxnSpPr>
          <p:nvPr/>
        </p:nvCxnSpPr>
        <p:spPr>
          <a:xfrm>
            <a:off x="7824541" y="6457950"/>
            <a:ext cx="169468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">
            <a:extLst>
              <a:ext uri="{FF2B5EF4-FFF2-40B4-BE49-F238E27FC236}">
                <a16:creationId xmlns:a16="http://schemas.microsoft.com/office/drawing/2014/main" id="{370ADD81-3A44-479D-8322-569DBECB0449}"/>
              </a:ext>
            </a:extLst>
          </p:cNvPr>
          <p:cNvCxnSpPr>
            <a:cxnSpLocks/>
          </p:cNvCxnSpPr>
          <p:nvPr/>
        </p:nvCxnSpPr>
        <p:spPr>
          <a:xfrm>
            <a:off x="9585026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FD25ED8-5E48-437A-8DC2-4DD08A74A78A}"/>
              </a:ext>
            </a:extLst>
          </p:cNvPr>
          <p:cNvSpPr txBox="1"/>
          <p:nvPr/>
        </p:nvSpPr>
        <p:spPr>
          <a:xfrm>
            <a:off x="1024457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Background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8EA2777-21A6-4A9F-9BED-7819F80AE1FF}"/>
              </a:ext>
            </a:extLst>
          </p:cNvPr>
          <p:cNvSpPr txBox="1"/>
          <p:nvPr/>
        </p:nvSpPr>
        <p:spPr>
          <a:xfrm>
            <a:off x="2765097" y="619260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Interview Summary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372530-24F5-4CF7-80C3-383C5255DE89}"/>
              </a:ext>
            </a:extLst>
          </p:cNvPr>
          <p:cNvSpPr txBox="1"/>
          <p:nvPr/>
        </p:nvSpPr>
        <p:spPr>
          <a:xfrm>
            <a:off x="4519706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Problem Diagnoses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50999AC-7E7B-4462-A7A6-A224D7A50924}"/>
              </a:ext>
            </a:extLst>
          </p:cNvPr>
          <p:cNvSpPr txBox="1"/>
          <p:nvPr/>
        </p:nvSpPr>
        <p:spPr>
          <a:xfrm>
            <a:off x="6327389" y="619260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Solution Proposal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8BCC911-5C1B-45DD-B17D-E11E88567185}"/>
              </a:ext>
            </a:extLst>
          </p:cNvPr>
          <p:cNvSpPr txBox="1"/>
          <p:nvPr/>
        </p:nvSpPr>
        <p:spPr>
          <a:xfrm>
            <a:off x="7934343" y="6192604"/>
            <a:ext cx="1475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Demonstration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069D9B6-FAD0-49FF-A47C-70E1C64F1BE8}"/>
              </a:ext>
            </a:extLst>
          </p:cNvPr>
          <p:cNvSpPr txBox="1"/>
          <p:nvPr/>
        </p:nvSpPr>
        <p:spPr>
          <a:xfrm>
            <a:off x="9660719" y="6192604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Business Opportunities</a:t>
            </a:r>
            <a:endParaRPr 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87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63D03-C56B-6148-84E6-CB047056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sp>
        <p:nvSpPr>
          <p:cNvPr id="17" name="Google Shape;372;p2">
            <a:extLst>
              <a:ext uri="{FF2B5EF4-FFF2-40B4-BE49-F238E27FC236}">
                <a16:creationId xmlns:a16="http://schemas.microsoft.com/office/drawing/2014/main" id="{3181326D-F7B5-E249-8F16-6E058B2A87E0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Helvetica Neue"/>
              <a:buNone/>
            </a:pPr>
            <a:r>
              <a:rPr 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Problem Diagnos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e</a:t>
            </a:r>
            <a:r>
              <a:rPr 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B212B-C500-5949-AACC-1BA72DD828E1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BD6D9E-428C-C747-B652-BBCB506F168E}"/>
              </a:ext>
            </a:extLst>
          </p:cNvPr>
          <p:cNvGrpSpPr/>
          <p:nvPr/>
        </p:nvGrpSpPr>
        <p:grpSpPr>
          <a:xfrm>
            <a:off x="1498785" y="2726611"/>
            <a:ext cx="2170891" cy="1133403"/>
            <a:chOff x="1900974" y="2802174"/>
            <a:chExt cx="2170891" cy="1133403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C714CD34-99C4-7943-BF15-C110C6A25098}"/>
                </a:ext>
              </a:extLst>
            </p:cNvPr>
            <p:cNvSpPr/>
            <p:nvPr/>
          </p:nvSpPr>
          <p:spPr>
            <a:xfrm>
              <a:off x="1900975" y="2802174"/>
              <a:ext cx="2170890" cy="1133403"/>
            </a:xfrm>
            <a:prstGeom prst="roundRect">
              <a:avLst/>
            </a:prstGeom>
            <a:solidFill>
              <a:srgbClr val="94C1F3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865205-E0C7-194F-AF6D-BD853F0CB9B7}"/>
                </a:ext>
              </a:extLst>
            </p:cNvPr>
            <p:cNvSpPr txBox="1"/>
            <p:nvPr/>
          </p:nvSpPr>
          <p:spPr>
            <a:xfrm>
              <a:off x="1900974" y="3082176"/>
              <a:ext cx="21708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“</a:t>
              </a:r>
              <a:r>
                <a:rPr lang="ko-KR" altLang="en-US" sz="3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회의</a:t>
              </a:r>
              <a:r>
                <a:rPr lang="en-US" altLang="ko-KR" sz="32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”</a:t>
              </a:r>
              <a:endParaRPr lang="en-KR" sz="3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1BD8A66-CC7C-114C-8090-A0B3B24962D5}"/>
              </a:ext>
            </a:extLst>
          </p:cNvPr>
          <p:cNvGrpSpPr/>
          <p:nvPr/>
        </p:nvGrpSpPr>
        <p:grpSpPr>
          <a:xfrm>
            <a:off x="5560965" y="2432778"/>
            <a:ext cx="2040838" cy="695220"/>
            <a:chOff x="5560965" y="2226714"/>
            <a:chExt cx="2040838" cy="695220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B20CA40-49AB-8C43-979A-2BCF49EAC867}"/>
                </a:ext>
              </a:extLst>
            </p:cNvPr>
            <p:cNvSpPr/>
            <p:nvPr/>
          </p:nvSpPr>
          <p:spPr>
            <a:xfrm>
              <a:off x="5560965" y="2226714"/>
              <a:ext cx="2040838" cy="695220"/>
            </a:xfrm>
            <a:prstGeom prst="roundRect">
              <a:avLst/>
            </a:prstGeom>
            <a:solidFill>
              <a:srgbClr val="94C1F3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0" name="Google Shape;546;p40">
              <a:extLst>
                <a:ext uri="{FF2B5EF4-FFF2-40B4-BE49-F238E27FC236}">
                  <a16:creationId xmlns:a16="http://schemas.microsoft.com/office/drawing/2014/main" id="{8031A266-D75F-D141-AD47-A94327C8F252}"/>
                </a:ext>
              </a:extLst>
            </p:cNvPr>
            <p:cNvSpPr txBox="1">
              <a:spLocks/>
            </p:cNvSpPr>
            <p:nvPr/>
          </p:nvSpPr>
          <p:spPr>
            <a:xfrm>
              <a:off x="5560965" y="2346474"/>
              <a:ext cx="2040838" cy="4557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1867" b="1" kern="1200">
                  <a:solidFill>
                    <a:schemeClr val="tx1"/>
                  </a:solidFill>
                  <a:latin typeface="Raleway"/>
                  <a:ea typeface="+mj-ea"/>
                  <a:cs typeface="Raleway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ko-KR" altLang="en-US" sz="18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회의록 </a:t>
              </a:r>
              <a:r>
                <a:rPr lang="ko-KR" altLang="en-US" sz="18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작성</a:t>
              </a:r>
              <a:endPara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A28A79E-4801-2548-8C26-F1783F380356}"/>
              </a:ext>
            </a:extLst>
          </p:cNvPr>
          <p:cNvGrpSpPr/>
          <p:nvPr/>
        </p:nvGrpSpPr>
        <p:grpSpPr>
          <a:xfrm>
            <a:off x="5579078" y="3487821"/>
            <a:ext cx="2040838" cy="695220"/>
            <a:chOff x="5591957" y="3449184"/>
            <a:chExt cx="2040838" cy="695220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2BC1440-8666-D443-AABA-556DD461BFE3}"/>
                </a:ext>
              </a:extLst>
            </p:cNvPr>
            <p:cNvSpPr/>
            <p:nvPr/>
          </p:nvSpPr>
          <p:spPr>
            <a:xfrm>
              <a:off x="5591957" y="3449184"/>
              <a:ext cx="2040838" cy="695220"/>
            </a:xfrm>
            <a:prstGeom prst="roundRect">
              <a:avLst/>
            </a:prstGeom>
            <a:solidFill>
              <a:srgbClr val="94C1F3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1" name="Google Shape;548;p40">
              <a:extLst>
                <a:ext uri="{FF2B5EF4-FFF2-40B4-BE49-F238E27FC236}">
                  <a16:creationId xmlns:a16="http://schemas.microsoft.com/office/drawing/2014/main" id="{3D75F65F-70D8-B849-91C9-9FAD79FF1444}"/>
                </a:ext>
              </a:extLst>
            </p:cNvPr>
            <p:cNvSpPr txBox="1">
              <a:spLocks/>
            </p:cNvSpPr>
            <p:nvPr/>
          </p:nvSpPr>
          <p:spPr>
            <a:xfrm>
              <a:off x="5591957" y="3593527"/>
              <a:ext cx="2009846" cy="4557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1867" b="1" kern="1200">
                  <a:solidFill>
                    <a:schemeClr val="tx1"/>
                  </a:solidFill>
                  <a:latin typeface="Raleway"/>
                  <a:ea typeface="+mj-ea"/>
                  <a:cs typeface="Raleway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ko-KR" altLang="en-US" sz="18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회의록 </a:t>
              </a:r>
              <a:r>
                <a:rPr lang="ko-KR" altLang="en-US" sz="18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보관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90B275D-64F1-4C42-8C64-31644A0B27E9}"/>
              </a:ext>
            </a:extLst>
          </p:cNvPr>
          <p:cNvGrpSpPr/>
          <p:nvPr/>
        </p:nvGrpSpPr>
        <p:grpSpPr>
          <a:xfrm>
            <a:off x="5560965" y="4491597"/>
            <a:ext cx="2040838" cy="695220"/>
            <a:chOff x="5560965" y="4607508"/>
            <a:chExt cx="2040838" cy="695220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475764DB-F4CA-D14D-AB83-822BC2C97869}"/>
                </a:ext>
              </a:extLst>
            </p:cNvPr>
            <p:cNvSpPr/>
            <p:nvPr/>
          </p:nvSpPr>
          <p:spPr>
            <a:xfrm>
              <a:off x="5560965" y="4607508"/>
              <a:ext cx="2040838" cy="695220"/>
            </a:xfrm>
            <a:prstGeom prst="roundRect">
              <a:avLst/>
            </a:prstGeom>
            <a:solidFill>
              <a:srgbClr val="94C1F3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2" name="Google Shape;550;p40">
              <a:extLst>
                <a:ext uri="{FF2B5EF4-FFF2-40B4-BE49-F238E27FC236}">
                  <a16:creationId xmlns:a16="http://schemas.microsoft.com/office/drawing/2014/main" id="{42A58E19-AC81-D044-97FA-FE18D5BF559B}"/>
                </a:ext>
              </a:extLst>
            </p:cNvPr>
            <p:cNvSpPr txBox="1">
              <a:spLocks/>
            </p:cNvSpPr>
            <p:nvPr/>
          </p:nvSpPr>
          <p:spPr>
            <a:xfrm>
              <a:off x="5560965" y="4753751"/>
              <a:ext cx="2027365" cy="4557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1867" b="1" kern="1200">
                  <a:solidFill>
                    <a:schemeClr val="tx1"/>
                  </a:solidFill>
                  <a:latin typeface="Raleway"/>
                  <a:ea typeface="+mj-ea"/>
                  <a:cs typeface="Raleway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ko-KR" altLang="en-US" sz="18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회의 내용 </a:t>
              </a:r>
              <a:r>
                <a:rPr lang="ko-KR" altLang="en-US" sz="18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보고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C74AEF-74C9-5646-9FC2-06B77ED9D6E8}"/>
              </a:ext>
            </a:extLst>
          </p:cNvPr>
          <p:cNvGrpSpPr/>
          <p:nvPr/>
        </p:nvGrpSpPr>
        <p:grpSpPr>
          <a:xfrm>
            <a:off x="5547492" y="1407341"/>
            <a:ext cx="2085303" cy="695220"/>
            <a:chOff x="5547492" y="1124004"/>
            <a:chExt cx="2085303" cy="695220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46705B83-7CB9-8544-A7D2-986F8534E1C7}"/>
                </a:ext>
              </a:extLst>
            </p:cNvPr>
            <p:cNvSpPr/>
            <p:nvPr/>
          </p:nvSpPr>
          <p:spPr>
            <a:xfrm>
              <a:off x="5560965" y="1124004"/>
              <a:ext cx="2071830" cy="695220"/>
            </a:xfrm>
            <a:prstGeom prst="roundRect">
              <a:avLst/>
            </a:prstGeom>
            <a:solidFill>
              <a:srgbClr val="94C1F3">
                <a:alpha val="4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3" name="Google Shape;552;p40">
              <a:extLst>
                <a:ext uri="{FF2B5EF4-FFF2-40B4-BE49-F238E27FC236}">
                  <a16:creationId xmlns:a16="http://schemas.microsoft.com/office/drawing/2014/main" id="{C4848FEE-D1A4-3741-A61B-ABC67CE3E3C1}"/>
                </a:ext>
              </a:extLst>
            </p:cNvPr>
            <p:cNvSpPr txBox="1">
              <a:spLocks/>
            </p:cNvSpPr>
            <p:nvPr/>
          </p:nvSpPr>
          <p:spPr>
            <a:xfrm>
              <a:off x="5547492" y="1255669"/>
              <a:ext cx="2040838" cy="4557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algn="l" defTabSz="609585" rtl="0" eaLnBrk="1" latinLnBrk="0" hangingPunct="1">
                <a:spcBef>
                  <a:spcPct val="0"/>
                </a:spcBef>
                <a:buNone/>
                <a:defRPr sz="1867" b="1" kern="1200">
                  <a:solidFill>
                    <a:schemeClr val="tx1"/>
                  </a:solidFill>
                  <a:latin typeface="Raleway"/>
                  <a:ea typeface="+mj-ea"/>
                  <a:cs typeface="Raleway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ko-KR" altLang="en-US" sz="18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회의 전 </a:t>
              </a:r>
              <a:r>
                <a:rPr lang="ko-KR" altLang="en-US" sz="18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리마인드</a:t>
              </a:r>
              <a:endParaRPr 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9" name="Google Shape;552;p40">
            <a:extLst>
              <a:ext uri="{FF2B5EF4-FFF2-40B4-BE49-F238E27FC236}">
                <a16:creationId xmlns:a16="http://schemas.microsoft.com/office/drawing/2014/main" id="{FB8C5C58-83D3-044E-B3B6-B711597D3FC6}"/>
              </a:ext>
            </a:extLst>
          </p:cNvPr>
          <p:cNvSpPr txBox="1">
            <a:spLocks/>
          </p:cNvSpPr>
          <p:nvPr/>
        </p:nvSpPr>
        <p:spPr>
          <a:xfrm>
            <a:off x="7824541" y="1355047"/>
            <a:ext cx="3093668" cy="6454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회의 별 전개 상황</a:t>
            </a: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Previous </a:t>
            </a: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회의 내용 파악</a:t>
            </a: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회의 </a:t>
            </a:r>
            <a:r>
              <a:rPr lang="en-US" altLang="ko-KR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Agenda</a:t>
            </a: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정리</a:t>
            </a: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2" name="Google Shape;552;p40">
            <a:extLst>
              <a:ext uri="{FF2B5EF4-FFF2-40B4-BE49-F238E27FC236}">
                <a16:creationId xmlns:a16="http://schemas.microsoft.com/office/drawing/2014/main" id="{5366A890-2846-2340-93D6-F92C4BE3F9FC}"/>
              </a:ext>
            </a:extLst>
          </p:cNvPr>
          <p:cNvSpPr txBox="1">
            <a:spLocks/>
          </p:cNvSpPr>
          <p:nvPr/>
        </p:nvSpPr>
        <p:spPr>
          <a:xfrm>
            <a:off x="7824541" y="2401630"/>
            <a:ext cx="3093668" cy="6454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회의 참가자 및 장소</a:t>
            </a:r>
            <a:r>
              <a:rPr lang="en-US" altLang="ko-KR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시간 확인</a:t>
            </a: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회의 중 작성 시 내용 놓침 </a:t>
            </a: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회의 후 오디오 파일 청취 및 작성 </a:t>
            </a: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9" name="Google Shape;552;p40">
            <a:extLst>
              <a:ext uri="{FF2B5EF4-FFF2-40B4-BE49-F238E27FC236}">
                <a16:creationId xmlns:a16="http://schemas.microsoft.com/office/drawing/2014/main" id="{A0DCAA32-322A-3249-AB89-16D03CBDA841}"/>
              </a:ext>
            </a:extLst>
          </p:cNvPr>
          <p:cNvSpPr txBox="1">
            <a:spLocks/>
          </p:cNvSpPr>
          <p:nvPr/>
        </p:nvSpPr>
        <p:spPr>
          <a:xfrm>
            <a:off x="7824541" y="3448213"/>
            <a:ext cx="3093668" cy="6454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회의록 워드</a:t>
            </a:r>
            <a:r>
              <a:rPr lang="en-US" altLang="ko-KR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오디오 파일 분산 저장</a:t>
            </a: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과거 회의록 분실</a:t>
            </a: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0" name="Google Shape;552;p40">
            <a:extLst>
              <a:ext uri="{FF2B5EF4-FFF2-40B4-BE49-F238E27FC236}">
                <a16:creationId xmlns:a16="http://schemas.microsoft.com/office/drawing/2014/main" id="{1F74F29E-140C-B64D-A588-2A281268815E}"/>
              </a:ext>
            </a:extLst>
          </p:cNvPr>
          <p:cNvSpPr txBox="1">
            <a:spLocks/>
          </p:cNvSpPr>
          <p:nvPr/>
        </p:nvSpPr>
        <p:spPr>
          <a:xfrm>
            <a:off x="7824541" y="4494796"/>
            <a:ext cx="3093668" cy="6454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특정 정보 보고</a:t>
            </a:r>
            <a:r>
              <a:rPr lang="en-US" altLang="ko-KR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 내용 추출 및 정리 필요</a:t>
            </a: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b="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부서별 회의록 작성 방식 상이</a:t>
            </a: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buFontTx/>
              <a:buChar char="-"/>
            </a:pPr>
            <a:endParaRPr lang="en-US" altLang="ko-KR" sz="1200" b="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C257748-FA1A-414D-A38C-7E638D84DC7D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3669674" y="1766856"/>
            <a:ext cx="1877818" cy="153214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B193FAB-BB7F-F045-9008-832398A1E5E3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3669674" y="2780388"/>
            <a:ext cx="1891291" cy="5186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19D7A56-A133-6D42-82F0-651C41441336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3669674" y="3299001"/>
            <a:ext cx="1909404" cy="56101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F2F38C5-9158-C246-B8AD-E2C8A706AA04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3669674" y="3299001"/>
            <a:ext cx="1891291" cy="156668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">
            <a:extLst>
              <a:ext uri="{FF2B5EF4-FFF2-40B4-BE49-F238E27FC236}">
                <a16:creationId xmlns:a16="http://schemas.microsoft.com/office/drawing/2014/main" id="{94A5C125-6E03-4926-B79C-D3C7B725781C}"/>
              </a:ext>
            </a:extLst>
          </p:cNvPr>
          <p:cNvCxnSpPr>
            <a:cxnSpLocks/>
          </p:cNvCxnSpPr>
          <p:nvPr/>
        </p:nvCxnSpPr>
        <p:spPr>
          <a:xfrm>
            <a:off x="83746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">
            <a:extLst>
              <a:ext uri="{FF2B5EF4-FFF2-40B4-BE49-F238E27FC236}">
                <a16:creationId xmlns:a16="http://schemas.microsoft.com/office/drawing/2014/main" id="{D7D7C212-8B7B-4988-A01C-8D49C213452B}"/>
              </a:ext>
            </a:extLst>
          </p:cNvPr>
          <p:cNvCxnSpPr>
            <a:cxnSpLocks/>
          </p:cNvCxnSpPr>
          <p:nvPr/>
        </p:nvCxnSpPr>
        <p:spPr>
          <a:xfrm>
            <a:off x="258423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6">
            <a:extLst>
              <a:ext uri="{FF2B5EF4-FFF2-40B4-BE49-F238E27FC236}">
                <a16:creationId xmlns:a16="http://schemas.microsoft.com/office/drawing/2014/main" id="{B97B4F91-EC94-47EF-A47A-022668830D6B}"/>
              </a:ext>
            </a:extLst>
          </p:cNvPr>
          <p:cNvCxnSpPr>
            <a:cxnSpLocks/>
          </p:cNvCxnSpPr>
          <p:nvPr/>
        </p:nvCxnSpPr>
        <p:spPr>
          <a:xfrm>
            <a:off x="4331001" y="6457950"/>
            <a:ext cx="168097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">
            <a:extLst>
              <a:ext uri="{FF2B5EF4-FFF2-40B4-BE49-F238E27FC236}">
                <a16:creationId xmlns:a16="http://schemas.microsoft.com/office/drawing/2014/main" id="{AE77ACD5-5B0C-49C3-BFC7-2A4E35C9D036}"/>
              </a:ext>
            </a:extLst>
          </p:cNvPr>
          <p:cNvCxnSpPr>
            <a:cxnSpLocks/>
          </p:cNvCxnSpPr>
          <p:nvPr/>
        </p:nvCxnSpPr>
        <p:spPr>
          <a:xfrm>
            <a:off x="607777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8">
            <a:extLst>
              <a:ext uri="{FF2B5EF4-FFF2-40B4-BE49-F238E27FC236}">
                <a16:creationId xmlns:a16="http://schemas.microsoft.com/office/drawing/2014/main" id="{07AA3629-7FF0-4C8F-88DF-EC8221DAF330}"/>
              </a:ext>
            </a:extLst>
          </p:cNvPr>
          <p:cNvCxnSpPr>
            <a:cxnSpLocks/>
          </p:cNvCxnSpPr>
          <p:nvPr/>
        </p:nvCxnSpPr>
        <p:spPr>
          <a:xfrm>
            <a:off x="7824541" y="6457950"/>
            <a:ext cx="169468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0">
            <a:extLst>
              <a:ext uri="{FF2B5EF4-FFF2-40B4-BE49-F238E27FC236}">
                <a16:creationId xmlns:a16="http://schemas.microsoft.com/office/drawing/2014/main" id="{D4591979-57CD-4903-86B4-BB02DB990723}"/>
              </a:ext>
            </a:extLst>
          </p:cNvPr>
          <p:cNvCxnSpPr>
            <a:cxnSpLocks/>
          </p:cNvCxnSpPr>
          <p:nvPr/>
        </p:nvCxnSpPr>
        <p:spPr>
          <a:xfrm>
            <a:off x="9585026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CC7094B-808F-4282-92D1-940BAAAB6B22}"/>
              </a:ext>
            </a:extLst>
          </p:cNvPr>
          <p:cNvSpPr txBox="1"/>
          <p:nvPr/>
        </p:nvSpPr>
        <p:spPr>
          <a:xfrm>
            <a:off x="1024457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Background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118323-16F4-4834-BAB9-37E497F1B855}"/>
              </a:ext>
            </a:extLst>
          </p:cNvPr>
          <p:cNvSpPr txBox="1"/>
          <p:nvPr/>
        </p:nvSpPr>
        <p:spPr>
          <a:xfrm>
            <a:off x="2765097" y="619260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Interview Summary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39478C-4201-4920-961D-05BAC1E6B50B}"/>
              </a:ext>
            </a:extLst>
          </p:cNvPr>
          <p:cNvSpPr txBox="1"/>
          <p:nvPr/>
        </p:nvSpPr>
        <p:spPr>
          <a:xfrm>
            <a:off x="4519706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Problem Diagnoses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3BD5C1-7BC7-4113-8C95-EAC7222F1538}"/>
              </a:ext>
            </a:extLst>
          </p:cNvPr>
          <p:cNvSpPr txBox="1"/>
          <p:nvPr/>
        </p:nvSpPr>
        <p:spPr>
          <a:xfrm>
            <a:off x="6327389" y="619260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Solution Proposal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4165744-DEA9-401A-B06F-FEE6FB55142D}"/>
              </a:ext>
            </a:extLst>
          </p:cNvPr>
          <p:cNvSpPr txBox="1"/>
          <p:nvPr/>
        </p:nvSpPr>
        <p:spPr>
          <a:xfrm>
            <a:off x="7934343" y="6192604"/>
            <a:ext cx="1475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Demonstration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B5A745B-B356-4167-83EA-6CEB899DE373}"/>
              </a:ext>
            </a:extLst>
          </p:cNvPr>
          <p:cNvSpPr txBox="1"/>
          <p:nvPr/>
        </p:nvSpPr>
        <p:spPr>
          <a:xfrm>
            <a:off x="9660719" y="6192604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Business Opportunities</a:t>
            </a:r>
            <a:endParaRPr 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0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63D03-C56B-6148-84E6-CB047056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sp>
        <p:nvSpPr>
          <p:cNvPr id="17" name="Google Shape;372;p2">
            <a:extLst>
              <a:ext uri="{FF2B5EF4-FFF2-40B4-BE49-F238E27FC236}">
                <a16:creationId xmlns:a16="http://schemas.microsoft.com/office/drawing/2014/main" id="{3181326D-F7B5-E249-8F16-6E058B2A87E0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ko-KR" altLang="en-US" sz="2400" b="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문제상황 </a:t>
            </a:r>
            <a:endParaRPr lang="en-US" sz="2400" b="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Helvetica Neue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B212B-C500-5949-AACC-1BA72DD828E1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195A099-F9B9-4AF3-AED6-380AF655461A}"/>
              </a:ext>
            </a:extLst>
          </p:cNvPr>
          <p:cNvSpPr txBox="1"/>
          <p:nvPr/>
        </p:nvSpPr>
        <p:spPr>
          <a:xfrm>
            <a:off x="856129" y="1476317"/>
            <a:ext cx="43718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리마인드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산재된 정보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찾는데 시간 소모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지난 회의 내용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빠르게 찾기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어렵</a:t>
            </a:r>
          </a:p>
          <a:p>
            <a:b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내용 기록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할 때 놓치는 것이 많음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회의를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요점 정리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하다가 놓침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상사가 요청할 때 회의록을 찾아주는 시간 소요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클라이언트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포맷별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내용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(files)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산재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원하는 내용을 찾을 때 시간을 소요</a:t>
            </a:r>
          </a:p>
          <a:p>
            <a:b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회의에 관한 여러 정보 중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요청 받은 정보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골라내는 작업 자체가 시간을 소요</a:t>
            </a:r>
          </a:p>
        </p:txBody>
      </p:sp>
      <p:cxnSp>
        <p:nvCxnSpPr>
          <p:cNvPr id="19" name="Straight Connector 4">
            <a:extLst>
              <a:ext uri="{FF2B5EF4-FFF2-40B4-BE49-F238E27FC236}">
                <a16:creationId xmlns:a16="http://schemas.microsoft.com/office/drawing/2014/main" id="{4019F068-2F41-4064-BB01-7AE937F0380E}"/>
              </a:ext>
            </a:extLst>
          </p:cNvPr>
          <p:cNvCxnSpPr>
            <a:cxnSpLocks/>
          </p:cNvCxnSpPr>
          <p:nvPr/>
        </p:nvCxnSpPr>
        <p:spPr>
          <a:xfrm>
            <a:off x="83746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7CB36ECB-E36E-4FFA-91E5-F699E83EA5BE}"/>
              </a:ext>
            </a:extLst>
          </p:cNvPr>
          <p:cNvCxnSpPr>
            <a:cxnSpLocks/>
          </p:cNvCxnSpPr>
          <p:nvPr/>
        </p:nvCxnSpPr>
        <p:spPr>
          <a:xfrm>
            <a:off x="258423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">
            <a:extLst>
              <a:ext uri="{FF2B5EF4-FFF2-40B4-BE49-F238E27FC236}">
                <a16:creationId xmlns:a16="http://schemas.microsoft.com/office/drawing/2014/main" id="{846F1A2D-4B3C-4CFB-A100-C7D038889D6A}"/>
              </a:ext>
            </a:extLst>
          </p:cNvPr>
          <p:cNvCxnSpPr>
            <a:cxnSpLocks/>
          </p:cNvCxnSpPr>
          <p:nvPr/>
        </p:nvCxnSpPr>
        <p:spPr>
          <a:xfrm>
            <a:off x="4331001" y="6457950"/>
            <a:ext cx="168097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7">
            <a:extLst>
              <a:ext uri="{FF2B5EF4-FFF2-40B4-BE49-F238E27FC236}">
                <a16:creationId xmlns:a16="http://schemas.microsoft.com/office/drawing/2014/main" id="{135B5086-AB86-408C-963D-24385768E579}"/>
              </a:ext>
            </a:extLst>
          </p:cNvPr>
          <p:cNvCxnSpPr>
            <a:cxnSpLocks/>
          </p:cNvCxnSpPr>
          <p:nvPr/>
        </p:nvCxnSpPr>
        <p:spPr>
          <a:xfrm>
            <a:off x="607777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DC0BA4C3-E5E7-44B8-8E1A-3D0EB26F6C5C}"/>
              </a:ext>
            </a:extLst>
          </p:cNvPr>
          <p:cNvCxnSpPr>
            <a:cxnSpLocks/>
          </p:cNvCxnSpPr>
          <p:nvPr/>
        </p:nvCxnSpPr>
        <p:spPr>
          <a:xfrm>
            <a:off x="7824541" y="6457950"/>
            <a:ext cx="169468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434CCB9F-043F-44A3-8199-0B849DE7EDEA}"/>
              </a:ext>
            </a:extLst>
          </p:cNvPr>
          <p:cNvCxnSpPr>
            <a:cxnSpLocks/>
          </p:cNvCxnSpPr>
          <p:nvPr/>
        </p:nvCxnSpPr>
        <p:spPr>
          <a:xfrm>
            <a:off x="9585026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AAABC1-601F-43CA-A648-95D72C0E3FFC}"/>
              </a:ext>
            </a:extLst>
          </p:cNvPr>
          <p:cNvSpPr txBox="1"/>
          <p:nvPr/>
        </p:nvSpPr>
        <p:spPr>
          <a:xfrm>
            <a:off x="1024457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08036-288F-45DD-BD45-570D1B2F77D2}"/>
              </a:ext>
            </a:extLst>
          </p:cNvPr>
          <p:cNvSpPr txBox="1"/>
          <p:nvPr/>
        </p:nvSpPr>
        <p:spPr>
          <a:xfrm>
            <a:off x="2765097" y="619260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Interview Summary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8F2FD0-929A-4BF2-B74B-758851BE89DC}"/>
              </a:ext>
            </a:extLst>
          </p:cNvPr>
          <p:cNvSpPr txBox="1"/>
          <p:nvPr/>
        </p:nvSpPr>
        <p:spPr>
          <a:xfrm>
            <a:off x="4519706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Problem Diagnoses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E6904E-65C6-4889-BEE4-A6A17A2C99D1}"/>
              </a:ext>
            </a:extLst>
          </p:cNvPr>
          <p:cNvSpPr txBox="1"/>
          <p:nvPr/>
        </p:nvSpPr>
        <p:spPr>
          <a:xfrm>
            <a:off x="6327389" y="619260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Solution Proposal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4C33B6-492F-4843-8F70-0D76D4C5356B}"/>
              </a:ext>
            </a:extLst>
          </p:cNvPr>
          <p:cNvSpPr txBox="1"/>
          <p:nvPr/>
        </p:nvSpPr>
        <p:spPr>
          <a:xfrm>
            <a:off x="7934343" y="6192604"/>
            <a:ext cx="1475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Demonstration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65A234-DA5D-4728-A1FA-B0F9F13D8B49}"/>
              </a:ext>
            </a:extLst>
          </p:cNvPr>
          <p:cNvSpPr txBox="1"/>
          <p:nvPr/>
        </p:nvSpPr>
        <p:spPr>
          <a:xfrm>
            <a:off x="9660719" y="6192604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Business Opportunities</a:t>
            </a:r>
            <a:endParaRPr 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3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63D03-C56B-6148-84E6-CB047056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665" y="229553"/>
            <a:ext cx="1256019" cy="494311"/>
          </a:xfrm>
          <a:prstGeom prst="rect">
            <a:avLst/>
          </a:prstGeom>
        </p:spPr>
      </p:pic>
      <p:sp>
        <p:nvSpPr>
          <p:cNvPr id="17" name="Google Shape;372;p2">
            <a:extLst>
              <a:ext uri="{FF2B5EF4-FFF2-40B4-BE49-F238E27FC236}">
                <a16:creationId xmlns:a16="http://schemas.microsoft.com/office/drawing/2014/main" id="{3181326D-F7B5-E249-8F16-6E058B2A87E0}"/>
              </a:ext>
            </a:extLst>
          </p:cNvPr>
          <p:cNvSpPr txBox="1">
            <a:spLocks/>
          </p:cNvSpPr>
          <p:nvPr/>
        </p:nvSpPr>
        <p:spPr>
          <a:xfrm>
            <a:off x="343347" y="285359"/>
            <a:ext cx="8128000" cy="4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1867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ko-KR" altLang="en-US" sz="2400" b="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문제상황</a:t>
            </a:r>
            <a:r>
              <a:rPr lang="ko-KR" altLang="en-US" sz="2400" b="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&gt;</a:t>
            </a:r>
            <a:r>
              <a:rPr lang="en-US" altLang="ko-KR" sz="2400" b="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 </a:t>
            </a:r>
            <a:r>
              <a:rPr lang="ko-KR" altLang="en-US" sz="2400" b="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sym typeface="Helvetica Neue"/>
              </a:rPr>
              <a:t>해결방안 </a:t>
            </a:r>
            <a:endParaRPr lang="en-US" sz="2400" b="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  <a:sym typeface="Helvetica Neue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B212B-C500-5949-AACC-1BA72DD828E1}"/>
              </a:ext>
            </a:extLst>
          </p:cNvPr>
          <p:cNvCxnSpPr/>
          <p:nvPr/>
        </p:nvCxnSpPr>
        <p:spPr>
          <a:xfrm>
            <a:off x="314632" y="825910"/>
            <a:ext cx="11692052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195A099-F9B9-4AF3-AED6-380AF655461A}"/>
              </a:ext>
            </a:extLst>
          </p:cNvPr>
          <p:cNvSpPr txBox="1"/>
          <p:nvPr/>
        </p:nvSpPr>
        <p:spPr>
          <a:xfrm>
            <a:off x="856129" y="1476317"/>
            <a:ext cx="43718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리마인드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산재된 정보 </a:t>
            </a: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찾는데 시간 소모</a:t>
            </a:r>
            <a:endParaRPr lang="en-US" altLang="ko-KR" sz="1600" dirty="0">
              <a:solidFill>
                <a:srgbClr val="7F7F7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지난 회의 내용 </a:t>
            </a:r>
            <a:r>
              <a:rPr lang="ko-KR" altLang="en-US" sz="1600" dirty="0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빠르게 찾기 </a:t>
            </a: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어렵</a:t>
            </a:r>
          </a:p>
          <a:p>
            <a:b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 </a:t>
            </a:r>
            <a:r>
              <a:rPr lang="ko-KR" altLang="en-US" sz="1600" dirty="0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내용 기록</a:t>
            </a: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할 때 놓치는 것이 많음</a:t>
            </a:r>
            <a:endParaRPr lang="en-US" altLang="ko-KR" sz="1600" dirty="0">
              <a:solidFill>
                <a:srgbClr val="7F7F7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회의를 </a:t>
            </a:r>
            <a:r>
              <a:rPr lang="ko-KR" altLang="en-US" sz="1600" dirty="0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요점 정리</a:t>
            </a: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하다가 놓침</a:t>
            </a:r>
            <a:endParaRPr lang="en-US" altLang="ko-KR" sz="1600" dirty="0">
              <a:solidFill>
                <a:srgbClr val="7F7F7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상사가 요청할 때 회의록을 찾아주는 시간 소요</a:t>
            </a:r>
            <a:endParaRPr lang="en-US" altLang="ko-KR" sz="1600" dirty="0">
              <a:solidFill>
                <a:srgbClr val="7F7F7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클라이언트</a:t>
            </a: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별</a:t>
            </a:r>
            <a:r>
              <a:rPr lang="en-US" altLang="ko-KR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포맷별</a:t>
            </a: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내용</a:t>
            </a:r>
            <a:r>
              <a:rPr lang="en-US" altLang="ko-KR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(files)</a:t>
            </a: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산재 </a:t>
            </a:r>
            <a:endParaRPr lang="en-US" altLang="ko-KR" sz="1600" dirty="0">
              <a:solidFill>
                <a:srgbClr val="7F7F7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원하는 내용을 찾을 때 시간을 소요</a:t>
            </a:r>
          </a:p>
          <a:p>
            <a:b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회의에 관한 여러 정보 중</a:t>
            </a:r>
            <a:r>
              <a:rPr lang="en-US" altLang="ko-KR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요청 받은 정보</a:t>
            </a: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</a:t>
            </a:r>
            <a:r>
              <a:rPr lang="ko-KR" altLang="en-US" sz="1600" dirty="0">
                <a:solidFill>
                  <a:srgbClr val="7F7F7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rgbClr val="7F7F7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골라내는 작업 자체가 시간을 소요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7DF6C1-993F-4672-809F-7C96C1707017}"/>
              </a:ext>
            </a:extLst>
          </p:cNvPr>
          <p:cNvSpPr txBox="1"/>
          <p:nvPr/>
        </p:nvSpPr>
        <p:spPr>
          <a:xfrm>
            <a:off x="7413203" y="2151728"/>
            <a:ext cx="38929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체크리스트</a:t>
            </a:r>
          </a:p>
          <a:p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스크립트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(STT)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요약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키워드</a:t>
            </a:r>
          </a:p>
          <a:p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클라이언트 단위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관련 내용 통합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보관</a:t>
            </a:r>
          </a:p>
          <a:p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원하는 클라이언트의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특정 정보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빠르게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공유</a:t>
            </a:r>
          </a:p>
        </p:txBody>
      </p:sp>
      <p:cxnSp>
        <p:nvCxnSpPr>
          <p:cNvPr id="19" name="Straight Connector 4">
            <a:extLst>
              <a:ext uri="{FF2B5EF4-FFF2-40B4-BE49-F238E27FC236}">
                <a16:creationId xmlns:a16="http://schemas.microsoft.com/office/drawing/2014/main" id="{4019F068-2F41-4064-BB01-7AE937F0380E}"/>
              </a:ext>
            </a:extLst>
          </p:cNvPr>
          <p:cNvCxnSpPr>
            <a:cxnSpLocks/>
          </p:cNvCxnSpPr>
          <p:nvPr/>
        </p:nvCxnSpPr>
        <p:spPr>
          <a:xfrm>
            <a:off x="83746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7CB36ECB-E36E-4FFA-91E5-F699E83EA5BE}"/>
              </a:ext>
            </a:extLst>
          </p:cNvPr>
          <p:cNvCxnSpPr>
            <a:cxnSpLocks/>
          </p:cNvCxnSpPr>
          <p:nvPr/>
        </p:nvCxnSpPr>
        <p:spPr>
          <a:xfrm>
            <a:off x="258423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">
            <a:extLst>
              <a:ext uri="{FF2B5EF4-FFF2-40B4-BE49-F238E27FC236}">
                <a16:creationId xmlns:a16="http://schemas.microsoft.com/office/drawing/2014/main" id="{846F1A2D-4B3C-4CFB-A100-C7D038889D6A}"/>
              </a:ext>
            </a:extLst>
          </p:cNvPr>
          <p:cNvCxnSpPr>
            <a:cxnSpLocks/>
          </p:cNvCxnSpPr>
          <p:nvPr/>
        </p:nvCxnSpPr>
        <p:spPr>
          <a:xfrm>
            <a:off x="4331001" y="6457950"/>
            <a:ext cx="168097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7">
            <a:extLst>
              <a:ext uri="{FF2B5EF4-FFF2-40B4-BE49-F238E27FC236}">
                <a16:creationId xmlns:a16="http://schemas.microsoft.com/office/drawing/2014/main" id="{135B5086-AB86-408C-963D-24385768E579}"/>
              </a:ext>
            </a:extLst>
          </p:cNvPr>
          <p:cNvCxnSpPr>
            <a:cxnSpLocks/>
          </p:cNvCxnSpPr>
          <p:nvPr/>
        </p:nvCxnSpPr>
        <p:spPr>
          <a:xfrm>
            <a:off x="6077771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DC0BA4C3-E5E7-44B8-8E1A-3D0EB26F6C5C}"/>
              </a:ext>
            </a:extLst>
          </p:cNvPr>
          <p:cNvCxnSpPr>
            <a:cxnSpLocks/>
          </p:cNvCxnSpPr>
          <p:nvPr/>
        </p:nvCxnSpPr>
        <p:spPr>
          <a:xfrm>
            <a:off x="7824541" y="6457950"/>
            <a:ext cx="169468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434CCB9F-043F-44A3-8199-0B849DE7EDEA}"/>
              </a:ext>
            </a:extLst>
          </p:cNvPr>
          <p:cNvCxnSpPr>
            <a:cxnSpLocks/>
          </p:cNvCxnSpPr>
          <p:nvPr/>
        </p:nvCxnSpPr>
        <p:spPr>
          <a:xfrm>
            <a:off x="9585026" y="6457950"/>
            <a:ext cx="1680972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AAABC1-601F-43CA-A648-95D72C0E3FFC}"/>
              </a:ext>
            </a:extLst>
          </p:cNvPr>
          <p:cNvSpPr txBox="1"/>
          <p:nvPr/>
        </p:nvSpPr>
        <p:spPr>
          <a:xfrm>
            <a:off x="1024457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Background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08036-288F-45DD-BD45-570D1B2F77D2}"/>
              </a:ext>
            </a:extLst>
          </p:cNvPr>
          <p:cNvSpPr txBox="1"/>
          <p:nvPr/>
        </p:nvSpPr>
        <p:spPr>
          <a:xfrm>
            <a:off x="2765097" y="6192604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Interview Summary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8F2FD0-929A-4BF2-B74B-758851BE89DC}"/>
              </a:ext>
            </a:extLst>
          </p:cNvPr>
          <p:cNvSpPr txBox="1"/>
          <p:nvPr/>
        </p:nvSpPr>
        <p:spPr>
          <a:xfrm>
            <a:off x="4519706" y="6192604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Problem Diagnoses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E6904E-65C6-4889-BEE4-A6A17A2C99D1}"/>
              </a:ext>
            </a:extLst>
          </p:cNvPr>
          <p:cNvSpPr txBox="1"/>
          <p:nvPr/>
        </p:nvSpPr>
        <p:spPr>
          <a:xfrm>
            <a:off x="6327389" y="619260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Solution Proposal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4C33B6-492F-4843-8F70-0D76D4C5356B}"/>
              </a:ext>
            </a:extLst>
          </p:cNvPr>
          <p:cNvSpPr txBox="1"/>
          <p:nvPr/>
        </p:nvSpPr>
        <p:spPr>
          <a:xfrm>
            <a:off x="7934343" y="6192604"/>
            <a:ext cx="1475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Project Demonstration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65A234-DA5D-4728-A1FA-B0F9F13D8B49}"/>
              </a:ext>
            </a:extLst>
          </p:cNvPr>
          <p:cNvSpPr txBox="1"/>
          <p:nvPr/>
        </p:nvSpPr>
        <p:spPr>
          <a:xfrm>
            <a:off x="9660719" y="6192604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Business Opportunities</a:t>
            </a:r>
            <a:endParaRPr lang="en-US" sz="1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1B347C9D-5DF8-428F-B9A9-9EC05B7A1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5755" y="4146499"/>
            <a:ext cx="578150" cy="612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85F74EC3-2B90-4CFE-BFF8-2FB1C5670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5755" y="1963452"/>
            <a:ext cx="578150" cy="6120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AA727D5-B80F-4E6C-940F-16C1D03EB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5475" y="2774805"/>
            <a:ext cx="476124" cy="50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F4F423A-7683-4978-B4BF-2EDD3DE727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47475" y="3490771"/>
            <a:ext cx="510133" cy="540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1F5B9D99-0BA3-4BC1-9E9D-60CACF27B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5898000" y="2061927"/>
            <a:ext cx="396000" cy="396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5154E3A8-7A68-4D4E-A087-E31380B4F3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5898000" y="2808201"/>
            <a:ext cx="396000" cy="396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E19C2A39-C390-4476-BF60-D195AE4425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5898000" y="3554475"/>
            <a:ext cx="396000" cy="3960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714E9AFC-E9FA-4A9E-AC5B-6386ABA249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5898000" y="4300748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6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68205-6B51-AE4A-91A0-34F7A30B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78" y="204059"/>
            <a:ext cx="1256019" cy="494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5A3AC-1DE9-44B5-8721-B6304D00058D}"/>
              </a:ext>
            </a:extLst>
          </p:cNvPr>
          <p:cNvSpPr txBox="1"/>
          <p:nvPr/>
        </p:nvSpPr>
        <p:spPr>
          <a:xfrm>
            <a:off x="1456944" y="2274838"/>
            <a:ext cx="9278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79321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68205-6B51-AE4A-91A0-34F7A30B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78" y="204059"/>
            <a:ext cx="1256019" cy="49431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4EF1F1-C258-4330-B181-EEEABA27FB95}"/>
              </a:ext>
            </a:extLst>
          </p:cNvPr>
          <p:cNvCxnSpPr>
            <a:cxnSpLocks/>
          </p:cNvCxnSpPr>
          <p:nvPr/>
        </p:nvCxnSpPr>
        <p:spPr>
          <a:xfrm flipV="1">
            <a:off x="-233453" y="-478972"/>
            <a:ext cx="3121796" cy="7494814"/>
          </a:xfrm>
          <a:prstGeom prst="line">
            <a:avLst/>
          </a:prstGeom>
          <a:ln>
            <a:solidFill>
              <a:srgbClr val="0030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C22B07-E1C3-4B2B-A62C-4AA3734DD42B}"/>
              </a:ext>
            </a:extLst>
          </p:cNvPr>
          <p:cNvCxnSpPr>
            <a:cxnSpLocks/>
          </p:cNvCxnSpPr>
          <p:nvPr/>
        </p:nvCxnSpPr>
        <p:spPr>
          <a:xfrm flipV="1">
            <a:off x="-139700" y="2975429"/>
            <a:ext cx="12636500" cy="3513412"/>
          </a:xfrm>
          <a:prstGeom prst="line">
            <a:avLst/>
          </a:prstGeom>
          <a:ln>
            <a:solidFill>
              <a:srgbClr val="0030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3950C4-234A-4E46-89FD-0DF5DDB63EC9}"/>
              </a:ext>
            </a:extLst>
          </p:cNvPr>
          <p:cNvSpPr txBox="1"/>
          <p:nvPr/>
        </p:nvSpPr>
        <p:spPr>
          <a:xfrm>
            <a:off x="2532743" y="2975429"/>
            <a:ext cx="7126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i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3200" i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역사는 과거와 현재의 끊임없는 대화이다</a:t>
            </a:r>
            <a:r>
              <a:rPr lang="en-US" altLang="ko-KR" sz="3200" i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  <a:p>
            <a:pPr algn="ctr"/>
            <a:r>
              <a:rPr lang="en-US" altLang="ko-KR" sz="3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en-US" altLang="ko-KR" sz="32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E.H.Carr</a:t>
            </a:r>
            <a:endParaRPr lang="en-US" altLang="ko-KR" sz="32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4127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TEST">
      <a:dk1>
        <a:srgbClr val="000000"/>
      </a:dk1>
      <a:lt1>
        <a:srgbClr val="FFFFFF"/>
      </a:lt1>
      <a:dk2>
        <a:srgbClr val="0D47A1"/>
      </a:dk2>
      <a:lt2>
        <a:srgbClr val="E3F2FD"/>
      </a:lt2>
      <a:accent1>
        <a:srgbClr val="1565C0"/>
      </a:accent1>
      <a:accent2>
        <a:srgbClr val="1976D2"/>
      </a:accent2>
      <a:accent3>
        <a:srgbClr val="1E88E5"/>
      </a:accent3>
      <a:accent4>
        <a:srgbClr val="2196F3"/>
      </a:accent4>
      <a:accent5>
        <a:srgbClr val="42A5F5"/>
      </a:accent5>
      <a:accent6>
        <a:srgbClr val="64B5F6"/>
      </a:accent6>
      <a:hlink>
        <a:srgbClr val="1E88E5"/>
      </a:hlink>
      <a:folHlink>
        <a:srgbClr val="1565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 dirty="0" smtClean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783</Words>
  <Application>Microsoft Office PowerPoint</Application>
  <PresentationFormat>와이드스크린</PresentationFormat>
  <Paragraphs>241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Calibri Light</vt:lpstr>
      <vt:lpstr>KoPubWorld돋움체 Light</vt:lpstr>
      <vt:lpstr>KoPubWorld돋움체 Medium</vt:lpstr>
      <vt:lpstr>Calibri</vt:lpstr>
      <vt:lpstr>Arial</vt:lpstr>
      <vt:lpstr>KoPubWorld바탕체 Medium</vt:lpstr>
      <vt:lpstr>KoPubWorld돋움체 Bold</vt:lpstr>
      <vt:lpstr>Helvetica Neue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Aiden Shin</dc:creator>
  <cp:lastModifiedBy>우준 박</cp:lastModifiedBy>
  <cp:revision>100</cp:revision>
  <dcterms:created xsi:type="dcterms:W3CDTF">2020-02-21T15:20:02Z</dcterms:created>
  <dcterms:modified xsi:type="dcterms:W3CDTF">2020-02-22T13:09:07Z</dcterms:modified>
</cp:coreProperties>
</file>